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328" r:id="rId2"/>
    <p:sldId id="300" r:id="rId3"/>
    <p:sldId id="302" r:id="rId4"/>
    <p:sldId id="303" r:id="rId5"/>
    <p:sldId id="304" r:id="rId6"/>
    <p:sldId id="305" r:id="rId7"/>
    <p:sldId id="308" r:id="rId8"/>
    <p:sldId id="346" r:id="rId9"/>
    <p:sldId id="325" r:id="rId10"/>
    <p:sldId id="327" r:id="rId11"/>
    <p:sldId id="323" r:id="rId12"/>
    <p:sldId id="324" r:id="rId13"/>
    <p:sldId id="311" r:id="rId14"/>
    <p:sldId id="312" r:id="rId15"/>
    <p:sldId id="315" r:id="rId16"/>
    <p:sldId id="316" r:id="rId17"/>
    <p:sldId id="319" r:id="rId18"/>
    <p:sldId id="320" r:id="rId19"/>
    <p:sldId id="321" r:id="rId20"/>
    <p:sldId id="322" r:id="rId21"/>
    <p:sldId id="329" r:id="rId22"/>
    <p:sldId id="337" r:id="rId23"/>
    <p:sldId id="330" r:id="rId24"/>
    <p:sldId id="338" r:id="rId25"/>
    <p:sldId id="339" r:id="rId26"/>
    <p:sldId id="344" r:id="rId27"/>
    <p:sldId id="345" r:id="rId28"/>
    <p:sldId id="340" r:id="rId29"/>
    <p:sldId id="341" r:id="rId30"/>
    <p:sldId id="331" r:id="rId31"/>
    <p:sldId id="332" r:id="rId32"/>
    <p:sldId id="347" r:id="rId33"/>
    <p:sldId id="335" r:id="rId34"/>
    <p:sldId id="30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52" autoAdjust="0"/>
  </p:normalViewPr>
  <p:slideViewPr>
    <p:cSldViewPr snapToGrid="0">
      <p:cViewPr>
        <p:scale>
          <a:sx n="66" d="100"/>
          <a:sy n="66" d="100"/>
        </p:scale>
        <p:origin x="1954" y="403"/>
      </p:cViewPr>
      <p:guideLst/>
    </p:cSldViewPr>
  </p:slideViewPr>
  <p:notesTextViewPr>
    <p:cViewPr>
      <p:scale>
        <a:sx n="1" d="1"/>
        <a:sy n="1" d="1"/>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1B1738-68D7-4512-8684-2410837FDA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DB5008F-210B-4204-BA2F-BADAEACE6959}">
      <dgm:prSet custT="1"/>
      <dgm:spPr>
        <a:solidFill>
          <a:schemeClr val="bg2">
            <a:lumMod val="50000"/>
          </a:schemeClr>
        </a:solidFill>
      </dgm:spPr>
      <dgm:t>
        <a:bodyPr/>
        <a:lstStyle/>
        <a:p>
          <a:pPr rtl="0"/>
          <a:r>
            <a:rPr lang="en-US" sz="1500" dirty="0" smtClean="0">
              <a:latin typeface="Arial" panose="020B0604020202020204" pitchFamily="34" charset="0"/>
              <a:cs typeface="Arial" panose="020B0604020202020204" pitchFamily="34" charset="0"/>
            </a:rPr>
            <a:t>MD. </a:t>
          </a:r>
          <a:r>
            <a:rPr lang="en-US" sz="1500" dirty="0" err="1" smtClean="0">
              <a:latin typeface="Arial" panose="020B0604020202020204" pitchFamily="34" charset="0"/>
              <a:cs typeface="Arial" panose="020B0604020202020204" pitchFamily="34" charset="0"/>
            </a:rPr>
            <a:t>Nazmul</a:t>
          </a:r>
          <a:r>
            <a:rPr lang="en-US" sz="1500" dirty="0" smtClean="0">
              <a:latin typeface="Arial" panose="020B0604020202020204" pitchFamily="34" charset="0"/>
              <a:cs typeface="Arial" panose="020B0604020202020204" pitchFamily="34" charset="0"/>
            </a:rPr>
            <a:t> Alam Khan</a:t>
          </a:r>
        </a:p>
        <a:p>
          <a:pPr rtl="0"/>
          <a:r>
            <a:rPr lang="en-US" sz="1500" dirty="0" err="1" smtClean="0">
              <a:latin typeface="Arial" panose="020B0604020202020204" pitchFamily="34" charset="0"/>
              <a:cs typeface="Arial" panose="020B0604020202020204" pitchFamily="34" charset="0"/>
            </a:rPr>
            <a:t>Reg.No</a:t>
          </a:r>
          <a:r>
            <a:rPr lang="en-US" sz="1500" dirty="0" smtClean="0">
              <a:latin typeface="Arial" panose="020B0604020202020204" pitchFamily="34" charset="0"/>
              <a:cs typeface="Arial" panose="020B0604020202020204" pitchFamily="34" charset="0"/>
            </a:rPr>
            <a:t> : 47936</a:t>
          </a:r>
        </a:p>
        <a:p>
          <a:pPr rtl="0"/>
          <a:r>
            <a:rPr lang="en-US" sz="1500" dirty="0" smtClean="0">
              <a:latin typeface="Arial" panose="020B0604020202020204" pitchFamily="34" charset="0"/>
              <a:cs typeface="Arial" panose="020B0604020202020204" pitchFamily="34" charset="0"/>
            </a:rPr>
            <a:t>Session:2017-2018</a:t>
          </a:r>
          <a:endParaRPr lang="en-US" sz="1500" dirty="0">
            <a:latin typeface="Arial" panose="020B0604020202020204" pitchFamily="34" charset="0"/>
            <a:cs typeface="Arial" panose="020B0604020202020204" pitchFamily="34" charset="0"/>
          </a:endParaRPr>
        </a:p>
      </dgm:t>
    </dgm:pt>
    <dgm:pt modelId="{5234F474-B050-4BE0-922B-49A62EE652F3}" type="parTrans" cxnId="{E2ABACA5-A07C-40C6-8F21-F29B807FE787}">
      <dgm:prSet/>
      <dgm:spPr/>
      <dgm:t>
        <a:bodyPr/>
        <a:lstStyle/>
        <a:p>
          <a:endParaRPr lang="en-US"/>
        </a:p>
      </dgm:t>
    </dgm:pt>
    <dgm:pt modelId="{8CB59C14-8A90-40A7-A45F-F33C9D1A6609}" type="sibTrans" cxnId="{E2ABACA5-A07C-40C6-8F21-F29B807FE787}">
      <dgm:prSet/>
      <dgm:spPr/>
      <dgm:t>
        <a:bodyPr/>
        <a:lstStyle/>
        <a:p>
          <a:endParaRPr lang="en-US"/>
        </a:p>
      </dgm:t>
    </dgm:pt>
    <dgm:pt modelId="{273B9C9E-F0A5-4D9A-9003-8A4F7A5B0E16}">
      <dgm:prSet custT="1"/>
      <dgm:spPr>
        <a:solidFill>
          <a:schemeClr val="bg2">
            <a:lumMod val="50000"/>
          </a:schemeClr>
        </a:solidFill>
      </dgm:spPr>
      <dgm:t>
        <a:bodyPr/>
        <a:lstStyle/>
        <a:p>
          <a:pPr rtl="0"/>
          <a:r>
            <a:rPr lang="en-US" sz="1500" dirty="0" err="1" smtClean="0">
              <a:latin typeface="Arial" panose="020B0604020202020204" pitchFamily="34" charset="0"/>
              <a:cs typeface="Arial" panose="020B0604020202020204" pitchFamily="34" charset="0"/>
            </a:rPr>
            <a:t>Mumtahina</a:t>
          </a:r>
          <a:r>
            <a:rPr lang="en-US" sz="1500" baseline="0" dirty="0" smtClean="0">
              <a:latin typeface="Arial" panose="020B0604020202020204" pitchFamily="34" charset="0"/>
              <a:cs typeface="Arial" panose="020B0604020202020204" pitchFamily="34" charset="0"/>
            </a:rPr>
            <a:t> </a:t>
          </a:r>
          <a:r>
            <a:rPr lang="en-US" sz="1500" baseline="0" dirty="0" err="1" smtClean="0">
              <a:latin typeface="Arial" panose="020B0604020202020204" pitchFamily="34" charset="0"/>
              <a:cs typeface="Arial" panose="020B0604020202020204" pitchFamily="34" charset="0"/>
            </a:rPr>
            <a:t>Mim</a:t>
          </a:r>
          <a:endParaRPr lang="en-US" sz="1500" baseline="0" dirty="0" smtClean="0">
            <a:latin typeface="Arial" panose="020B0604020202020204" pitchFamily="34" charset="0"/>
            <a:cs typeface="Arial" panose="020B0604020202020204" pitchFamily="34" charset="0"/>
          </a:endParaRPr>
        </a:p>
        <a:p>
          <a:pPr rtl="0"/>
          <a:r>
            <a:rPr lang="en-US" sz="1500" baseline="0" dirty="0" err="1" smtClean="0">
              <a:latin typeface="Arial" panose="020B0604020202020204" pitchFamily="34" charset="0"/>
              <a:cs typeface="Arial" panose="020B0604020202020204" pitchFamily="34" charset="0"/>
            </a:rPr>
            <a:t>Reg.No</a:t>
          </a:r>
          <a:r>
            <a:rPr lang="en-US" sz="1500" baseline="0" dirty="0" smtClean="0">
              <a:latin typeface="Arial" panose="020B0604020202020204" pitchFamily="34" charset="0"/>
              <a:cs typeface="Arial" panose="020B0604020202020204" pitchFamily="34" charset="0"/>
            </a:rPr>
            <a:t> :48090</a:t>
          </a:r>
        </a:p>
        <a:p>
          <a:pPr rtl="0"/>
          <a:r>
            <a:rPr lang="en-US" sz="1500" baseline="0" dirty="0" smtClean="0">
              <a:latin typeface="Arial" panose="020B0604020202020204" pitchFamily="34" charset="0"/>
              <a:cs typeface="Arial" panose="020B0604020202020204" pitchFamily="34" charset="0"/>
            </a:rPr>
            <a:t>Session :2017-2018</a:t>
          </a:r>
          <a:endParaRPr lang="en-US" sz="1500" dirty="0">
            <a:latin typeface="Arial" panose="020B0604020202020204" pitchFamily="34" charset="0"/>
            <a:cs typeface="Arial" panose="020B0604020202020204" pitchFamily="34" charset="0"/>
          </a:endParaRPr>
        </a:p>
      </dgm:t>
    </dgm:pt>
    <dgm:pt modelId="{EE5A2F41-766E-4528-9926-D6C32AD49394}" type="parTrans" cxnId="{7F0D8ADC-1D35-4A55-BCFE-23AFFEB5DDBC}">
      <dgm:prSet/>
      <dgm:spPr/>
      <dgm:t>
        <a:bodyPr/>
        <a:lstStyle/>
        <a:p>
          <a:endParaRPr lang="en-US"/>
        </a:p>
      </dgm:t>
    </dgm:pt>
    <dgm:pt modelId="{55D4B7D0-A002-458D-80E3-441A36EFA5B2}" type="sibTrans" cxnId="{7F0D8ADC-1D35-4A55-BCFE-23AFFEB5DDBC}">
      <dgm:prSet/>
      <dgm:spPr/>
      <dgm:t>
        <a:bodyPr/>
        <a:lstStyle/>
        <a:p>
          <a:endParaRPr lang="en-US"/>
        </a:p>
      </dgm:t>
    </dgm:pt>
    <dgm:pt modelId="{95708BD4-2FA2-4D4E-906E-FB2EABE16BA9}" type="pres">
      <dgm:prSet presAssocID="{BE1B1738-68D7-4512-8684-2410837FDA32}" presName="linear" presStyleCnt="0">
        <dgm:presLayoutVars>
          <dgm:animLvl val="lvl"/>
          <dgm:resizeHandles val="exact"/>
        </dgm:presLayoutVars>
      </dgm:prSet>
      <dgm:spPr/>
      <dgm:t>
        <a:bodyPr/>
        <a:lstStyle/>
        <a:p>
          <a:endParaRPr lang="en-US"/>
        </a:p>
      </dgm:t>
    </dgm:pt>
    <dgm:pt modelId="{98B958E6-ACF2-48BF-8F7F-DA70A8A07A2E}" type="pres">
      <dgm:prSet presAssocID="{3DB5008F-210B-4204-BA2F-BADAEACE6959}" presName="parentText" presStyleLbl="node1" presStyleIdx="0" presStyleCnt="2" custLinFactNeighborY="-3690">
        <dgm:presLayoutVars>
          <dgm:chMax val="0"/>
          <dgm:bulletEnabled val="1"/>
        </dgm:presLayoutVars>
      </dgm:prSet>
      <dgm:spPr/>
      <dgm:t>
        <a:bodyPr/>
        <a:lstStyle/>
        <a:p>
          <a:endParaRPr lang="en-US"/>
        </a:p>
      </dgm:t>
    </dgm:pt>
    <dgm:pt modelId="{D3657915-A67C-459F-A83E-A9D44124FE81}" type="pres">
      <dgm:prSet presAssocID="{8CB59C14-8A90-40A7-A45F-F33C9D1A6609}" presName="spacer" presStyleCnt="0"/>
      <dgm:spPr/>
      <dgm:t>
        <a:bodyPr/>
        <a:lstStyle/>
        <a:p>
          <a:endParaRPr lang="en-US"/>
        </a:p>
      </dgm:t>
    </dgm:pt>
    <dgm:pt modelId="{EAF576AD-91BB-43A4-B1D9-FC19CDB622D7}" type="pres">
      <dgm:prSet presAssocID="{273B9C9E-F0A5-4D9A-9003-8A4F7A5B0E16}" presName="parentText" presStyleLbl="node1" presStyleIdx="1" presStyleCnt="2">
        <dgm:presLayoutVars>
          <dgm:chMax val="0"/>
          <dgm:bulletEnabled val="1"/>
        </dgm:presLayoutVars>
      </dgm:prSet>
      <dgm:spPr/>
      <dgm:t>
        <a:bodyPr/>
        <a:lstStyle/>
        <a:p>
          <a:endParaRPr lang="en-US"/>
        </a:p>
      </dgm:t>
    </dgm:pt>
  </dgm:ptLst>
  <dgm:cxnLst>
    <dgm:cxn modelId="{E2ABACA5-A07C-40C6-8F21-F29B807FE787}" srcId="{BE1B1738-68D7-4512-8684-2410837FDA32}" destId="{3DB5008F-210B-4204-BA2F-BADAEACE6959}" srcOrd="0" destOrd="0" parTransId="{5234F474-B050-4BE0-922B-49A62EE652F3}" sibTransId="{8CB59C14-8A90-40A7-A45F-F33C9D1A6609}"/>
    <dgm:cxn modelId="{7F0D8ADC-1D35-4A55-BCFE-23AFFEB5DDBC}" srcId="{BE1B1738-68D7-4512-8684-2410837FDA32}" destId="{273B9C9E-F0A5-4D9A-9003-8A4F7A5B0E16}" srcOrd="1" destOrd="0" parTransId="{EE5A2F41-766E-4528-9926-D6C32AD49394}" sibTransId="{55D4B7D0-A002-458D-80E3-441A36EFA5B2}"/>
    <dgm:cxn modelId="{6C94B1BF-62E0-47BB-9C4F-339DF00DC837}" type="presOf" srcId="{3DB5008F-210B-4204-BA2F-BADAEACE6959}" destId="{98B958E6-ACF2-48BF-8F7F-DA70A8A07A2E}" srcOrd="0" destOrd="0" presId="urn:microsoft.com/office/officeart/2005/8/layout/vList2"/>
    <dgm:cxn modelId="{1FC04D2A-08D7-421C-AF11-EE9230A1AE9C}" type="presOf" srcId="{273B9C9E-F0A5-4D9A-9003-8A4F7A5B0E16}" destId="{EAF576AD-91BB-43A4-B1D9-FC19CDB622D7}" srcOrd="0" destOrd="0" presId="urn:microsoft.com/office/officeart/2005/8/layout/vList2"/>
    <dgm:cxn modelId="{58B0D3B7-BAD7-468F-9CFD-2A8E0A7E0054}" type="presOf" srcId="{BE1B1738-68D7-4512-8684-2410837FDA32}" destId="{95708BD4-2FA2-4D4E-906E-FB2EABE16BA9}" srcOrd="0" destOrd="0" presId="urn:microsoft.com/office/officeart/2005/8/layout/vList2"/>
    <dgm:cxn modelId="{9474419D-E56A-4059-927F-115CBC858A7A}" type="presParOf" srcId="{95708BD4-2FA2-4D4E-906E-FB2EABE16BA9}" destId="{98B958E6-ACF2-48BF-8F7F-DA70A8A07A2E}" srcOrd="0" destOrd="0" presId="urn:microsoft.com/office/officeart/2005/8/layout/vList2"/>
    <dgm:cxn modelId="{62EEC743-4053-4639-91FE-5443BC45B453}" type="presParOf" srcId="{95708BD4-2FA2-4D4E-906E-FB2EABE16BA9}" destId="{D3657915-A67C-459F-A83E-A9D44124FE81}" srcOrd="1" destOrd="0" presId="urn:microsoft.com/office/officeart/2005/8/layout/vList2"/>
    <dgm:cxn modelId="{7DDF3ACA-8556-40FE-958B-08ED158E9A25}" type="presParOf" srcId="{95708BD4-2FA2-4D4E-906E-FB2EABE16BA9}" destId="{EAF576AD-91BB-43A4-B1D9-FC19CDB622D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C87E0-06EB-4333-9A86-E22B4BB4DD9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84865B8-7568-4B89-8B6B-B670E47636A2}">
      <dgm:prSet custT="1"/>
      <dgm:spPr>
        <a:solidFill>
          <a:schemeClr val="bg2">
            <a:lumMod val="50000"/>
          </a:schemeClr>
        </a:solidFill>
      </dgm:spPr>
      <dgm:t>
        <a:bodyPr/>
        <a:lstStyle/>
        <a:p>
          <a:pPr rtl="0"/>
          <a:r>
            <a:rPr lang="en-US" sz="1800" dirty="0" smtClean="0"/>
            <a:t>Dr. </a:t>
          </a:r>
          <a:r>
            <a:rPr lang="en-US" sz="1800" dirty="0" smtClean="0">
              <a:latin typeface="Arial" panose="020B0604020202020204" pitchFamily="34" charset="0"/>
              <a:cs typeface="Arial" panose="020B0604020202020204" pitchFamily="34" charset="0"/>
            </a:rPr>
            <a:t>Md.</a:t>
          </a:r>
          <a:r>
            <a:rPr lang="en-US" sz="1800" dirty="0" smtClean="0"/>
            <a:t> </a:t>
          </a:r>
          <a:r>
            <a:rPr lang="en-US" sz="1800" dirty="0" err="1" smtClean="0"/>
            <a:t>Humayun</a:t>
          </a:r>
          <a:r>
            <a:rPr lang="en-US" sz="1800" dirty="0" smtClean="0"/>
            <a:t> </a:t>
          </a:r>
          <a:r>
            <a:rPr lang="en-US" sz="1800" dirty="0" err="1" smtClean="0"/>
            <a:t>Kabir</a:t>
          </a:r>
          <a:r>
            <a:rPr lang="en-US" sz="1800" dirty="0" smtClean="0"/>
            <a:t> </a:t>
          </a:r>
        </a:p>
        <a:p>
          <a:pPr rtl="0"/>
          <a:r>
            <a:rPr lang="en-US" sz="1800" dirty="0" smtClean="0"/>
            <a:t>Professor</a:t>
          </a:r>
        </a:p>
        <a:p>
          <a:pPr rtl="0"/>
          <a:r>
            <a:rPr lang="en-US" sz="1800" dirty="0" smtClean="0"/>
            <a:t>Department of Computer Science</a:t>
          </a:r>
        </a:p>
        <a:p>
          <a:pPr rtl="0"/>
          <a:r>
            <a:rPr lang="en-US" sz="1800" dirty="0" smtClean="0"/>
            <a:t> </a:t>
          </a:r>
          <a:r>
            <a:rPr lang="en-US" sz="1800" dirty="0" smtClean="0"/>
            <a:t>and </a:t>
          </a:r>
          <a:r>
            <a:rPr lang="en-US" sz="1800" dirty="0" smtClean="0"/>
            <a:t>Engineering</a:t>
          </a:r>
          <a:endParaRPr lang="en-US" sz="1800" dirty="0"/>
        </a:p>
      </dgm:t>
    </dgm:pt>
    <dgm:pt modelId="{4184BC19-9960-421A-A8E4-7EC16EE1ECFD}" type="parTrans" cxnId="{C014F321-B82F-4A60-90A6-C47D56DEDC18}">
      <dgm:prSet/>
      <dgm:spPr/>
      <dgm:t>
        <a:bodyPr/>
        <a:lstStyle/>
        <a:p>
          <a:endParaRPr lang="en-US"/>
        </a:p>
      </dgm:t>
    </dgm:pt>
    <dgm:pt modelId="{5C6429D2-06FF-41FE-9CE6-59140C5062ED}" type="sibTrans" cxnId="{C014F321-B82F-4A60-90A6-C47D56DEDC18}">
      <dgm:prSet/>
      <dgm:spPr/>
      <dgm:t>
        <a:bodyPr/>
        <a:lstStyle/>
        <a:p>
          <a:endParaRPr lang="en-US"/>
        </a:p>
      </dgm:t>
    </dgm:pt>
    <dgm:pt modelId="{55E57837-4F32-48E7-B989-EB4E67FF5D35}" type="pres">
      <dgm:prSet presAssocID="{FEAC87E0-06EB-4333-9A86-E22B4BB4DD9E}" presName="diagram" presStyleCnt="0">
        <dgm:presLayoutVars>
          <dgm:dir/>
          <dgm:resizeHandles val="exact"/>
        </dgm:presLayoutVars>
      </dgm:prSet>
      <dgm:spPr/>
      <dgm:t>
        <a:bodyPr/>
        <a:lstStyle/>
        <a:p>
          <a:endParaRPr lang="en-US"/>
        </a:p>
      </dgm:t>
    </dgm:pt>
    <dgm:pt modelId="{1C14A160-DF10-4967-B75A-1B5D6F5C9EB5}" type="pres">
      <dgm:prSet presAssocID="{C84865B8-7568-4B89-8B6B-B670E47636A2}" presName="node" presStyleLbl="node1" presStyleIdx="0" presStyleCnt="1">
        <dgm:presLayoutVars>
          <dgm:bulletEnabled val="1"/>
        </dgm:presLayoutVars>
      </dgm:prSet>
      <dgm:spPr>
        <a:prstGeom prst="roundRect">
          <a:avLst/>
        </a:prstGeom>
      </dgm:spPr>
      <dgm:t>
        <a:bodyPr/>
        <a:lstStyle/>
        <a:p>
          <a:endParaRPr lang="en-US"/>
        </a:p>
      </dgm:t>
    </dgm:pt>
  </dgm:ptLst>
  <dgm:cxnLst>
    <dgm:cxn modelId="{DC9F638A-6253-4942-B11B-4FC8BE388EC2}" type="presOf" srcId="{C84865B8-7568-4B89-8B6B-B670E47636A2}" destId="{1C14A160-DF10-4967-B75A-1B5D6F5C9EB5}" srcOrd="0" destOrd="0" presId="urn:microsoft.com/office/officeart/2005/8/layout/default"/>
    <dgm:cxn modelId="{0BF99B8D-8873-4E2A-899B-E57DFD90D253}" type="presOf" srcId="{FEAC87E0-06EB-4333-9A86-E22B4BB4DD9E}" destId="{55E57837-4F32-48E7-B989-EB4E67FF5D35}" srcOrd="0" destOrd="0" presId="urn:microsoft.com/office/officeart/2005/8/layout/default"/>
    <dgm:cxn modelId="{C014F321-B82F-4A60-90A6-C47D56DEDC18}" srcId="{FEAC87E0-06EB-4333-9A86-E22B4BB4DD9E}" destId="{C84865B8-7568-4B89-8B6B-B670E47636A2}" srcOrd="0" destOrd="0" parTransId="{4184BC19-9960-421A-A8E4-7EC16EE1ECFD}" sibTransId="{5C6429D2-06FF-41FE-9CE6-59140C5062ED}"/>
    <dgm:cxn modelId="{E7F4CDBA-D4E3-4470-8410-FFC93C0C2CEF}" type="presParOf" srcId="{55E57837-4F32-48E7-B989-EB4E67FF5D35}" destId="{1C14A160-DF10-4967-B75A-1B5D6F5C9EB5}"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ABEB6F-EA24-42AC-9F8C-51A89E31A79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C8C1C6A-4E6A-4AED-A7B9-F2F456CC1F15}">
      <dgm:prSet/>
      <dgm:spPr>
        <a:solidFill>
          <a:srgbClr val="00B0F0"/>
        </a:solidFill>
      </dgm:spPr>
      <dgm:t>
        <a:bodyPr/>
        <a:lstStyle/>
        <a:p>
          <a:pPr rtl="0"/>
          <a:r>
            <a:rPr lang="en-US" b="1" dirty="0" smtClean="0"/>
            <a:t>Some </a:t>
          </a:r>
          <a:r>
            <a:rPr lang="en-US" b="1" dirty="0" err="1" smtClean="0"/>
            <a:t>Blockchain</a:t>
          </a:r>
          <a:r>
            <a:rPr lang="en-US" b="1" dirty="0" smtClean="0"/>
            <a:t> </a:t>
          </a:r>
          <a:r>
            <a:rPr lang="en-US" b="1" dirty="0" smtClean="0"/>
            <a:t>Algorithms:</a:t>
          </a:r>
          <a:endParaRPr lang="en-US" dirty="0"/>
        </a:p>
      </dgm:t>
    </dgm:pt>
    <dgm:pt modelId="{66E06C69-DD20-4A79-BEF6-957AE284CCFD}" type="parTrans" cxnId="{FC9F09B4-F1E9-429F-B46B-0CE6D93E849B}">
      <dgm:prSet/>
      <dgm:spPr/>
      <dgm:t>
        <a:bodyPr/>
        <a:lstStyle/>
        <a:p>
          <a:endParaRPr lang="en-US"/>
        </a:p>
      </dgm:t>
    </dgm:pt>
    <dgm:pt modelId="{F0CF0DD6-1D92-413F-BB8F-DDED9D9D2BBA}" type="sibTrans" cxnId="{FC9F09B4-F1E9-429F-B46B-0CE6D93E849B}">
      <dgm:prSet/>
      <dgm:spPr/>
      <dgm:t>
        <a:bodyPr/>
        <a:lstStyle/>
        <a:p>
          <a:endParaRPr lang="en-US"/>
        </a:p>
      </dgm:t>
    </dgm:pt>
    <dgm:pt modelId="{614FEB8E-49FF-4E2E-857B-FA34D780DF54}">
      <dgm:prSet/>
      <dgm:spPr/>
      <dgm:t>
        <a:bodyPr/>
        <a:lstStyle/>
        <a:p>
          <a:pPr rtl="0"/>
          <a:r>
            <a:rPr lang="en-US" b="1" smtClean="0"/>
            <a:t>Proof of Work (PoW)</a:t>
          </a:r>
          <a:endParaRPr lang="en-US"/>
        </a:p>
      </dgm:t>
    </dgm:pt>
    <dgm:pt modelId="{EF539A9C-C86C-45D6-8691-9813F48D09C8}" type="parTrans" cxnId="{28953234-8EFE-484F-95D3-9FFDEF961A9E}">
      <dgm:prSet/>
      <dgm:spPr/>
      <dgm:t>
        <a:bodyPr/>
        <a:lstStyle/>
        <a:p>
          <a:endParaRPr lang="en-US"/>
        </a:p>
      </dgm:t>
    </dgm:pt>
    <dgm:pt modelId="{CEA9AD39-410A-4DE9-B0AB-F93E786DBFEE}" type="sibTrans" cxnId="{28953234-8EFE-484F-95D3-9FFDEF961A9E}">
      <dgm:prSet/>
      <dgm:spPr/>
      <dgm:t>
        <a:bodyPr/>
        <a:lstStyle/>
        <a:p>
          <a:endParaRPr lang="en-US"/>
        </a:p>
      </dgm:t>
    </dgm:pt>
    <dgm:pt modelId="{D92A7CEC-D351-44D7-BCD4-5314375989A3}">
      <dgm:prSet/>
      <dgm:spPr/>
      <dgm:t>
        <a:bodyPr/>
        <a:lstStyle/>
        <a:p>
          <a:pPr rtl="0"/>
          <a:r>
            <a:rPr lang="en-US" b="1" smtClean="0"/>
            <a:t>Direct Acyclic Graph (DAG)</a:t>
          </a:r>
          <a:endParaRPr lang="en-US"/>
        </a:p>
      </dgm:t>
    </dgm:pt>
    <dgm:pt modelId="{0E32EFB5-CBB4-4462-85C0-AE29A19F8D27}" type="parTrans" cxnId="{B6DA794A-12EF-4DAD-8070-B9EE2FF958A4}">
      <dgm:prSet/>
      <dgm:spPr/>
      <dgm:t>
        <a:bodyPr/>
        <a:lstStyle/>
        <a:p>
          <a:endParaRPr lang="en-US"/>
        </a:p>
      </dgm:t>
    </dgm:pt>
    <dgm:pt modelId="{FEE51A43-A7B6-49B2-8FE9-CF7D6C448878}" type="sibTrans" cxnId="{B6DA794A-12EF-4DAD-8070-B9EE2FF958A4}">
      <dgm:prSet/>
      <dgm:spPr/>
      <dgm:t>
        <a:bodyPr/>
        <a:lstStyle/>
        <a:p>
          <a:endParaRPr lang="en-US"/>
        </a:p>
      </dgm:t>
    </dgm:pt>
    <dgm:pt modelId="{8FD8B79D-DDB7-4AB0-9AA4-4E4B5CA0993A}">
      <dgm:prSet/>
      <dgm:spPr/>
      <dgm:t>
        <a:bodyPr/>
        <a:lstStyle/>
        <a:p>
          <a:pPr rtl="0"/>
          <a:r>
            <a:rPr lang="en-US" b="1" smtClean="0"/>
            <a:t>Practical Byzantine Fault Tolerance (PBFT)</a:t>
          </a:r>
          <a:endParaRPr lang="en-US"/>
        </a:p>
      </dgm:t>
    </dgm:pt>
    <dgm:pt modelId="{4DDEB9C4-F49E-4D56-AF68-0F88CBD6BAF9}" type="parTrans" cxnId="{C2E92452-C4FB-4960-87D8-5DB9A15CEDCC}">
      <dgm:prSet/>
      <dgm:spPr/>
      <dgm:t>
        <a:bodyPr/>
        <a:lstStyle/>
        <a:p>
          <a:endParaRPr lang="en-US"/>
        </a:p>
      </dgm:t>
    </dgm:pt>
    <dgm:pt modelId="{DE16E18B-CC08-4FD0-BB30-583E026436A4}" type="sibTrans" cxnId="{C2E92452-C4FB-4960-87D8-5DB9A15CEDCC}">
      <dgm:prSet/>
      <dgm:spPr/>
      <dgm:t>
        <a:bodyPr/>
        <a:lstStyle/>
        <a:p>
          <a:endParaRPr lang="en-US"/>
        </a:p>
      </dgm:t>
    </dgm:pt>
    <dgm:pt modelId="{5512FCB7-E71A-4361-B9A2-D5ACA0B8A08E}">
      <dgm:prSet/>
      <dgm:spPr/>
      <dgm:t>
        <a:bodyPr/>
        <a:lstStyle/>
        <a:p>
          <a:pPr rtl="0"/>
          <a:r>
            <a:rPr lang="en-US" b="1" smtClean="0"/>
            <a:t>Proof of Capacity (PoC)</a:t>
          </a:r>
          <a:endParaRPr lang="en-US"/>
        </a:p>
      </dgm:t>
    </dgm:pt>
    <dgm:pt modelId="{ACA2D8AE-82CC-40C0-8301-DC7577840ADE}" type="parTrans" cxnId="{5F6F6DBC-3378-4BF8-8E3D-FF25D6FDCC15}">
      <dgm:prSet/>
      <dgm:spPr/>
      <dgm:t>
        <a:bodyPr/>
        <a:lstStyle/>
        <a:p>
          <a:endParaRPr lang="en-US"/>
        </a:p>
      </dgm:t>
    </dgm:pt>
    <dgm:pt modelId="{68406B55-7906-4C8E-BC34-F2341527E24B}" type="sibTrans" cxnId="{5F6F6DBC-3378-4BF8-8E3D-FF25D6FDCC15}">
      <dgm:prSet/>
      <dgm:spPr/>
      <dgm:t>
        <a:bodyPr/>
        <a:lstStyle/>
        <a:p>
          <a:endParaRPr lang="en-US"/>
        </a:p>
      </dgm:t>
    </dgm:pt>
    <dgm:pt modelId="{DD8AF507-B545-4605-B171-3A1D9A1EDEED}">
      <dgm:prSet/>
      <dgm:spPr/>
      <dgm:t>
        <a:bodyPr/>
        <a:lstStyle/>
        <a:p>
          <a:pPr rtl="0"/>
          <a:r>
            <a:rPr lang="en-US" b="1" dirty="0" smtClean="0"/>
            <a:t>Proof </a:t>
          </a:r>
          <a:r>
            <a:rPr lang="en-US" b="1" dirty="0" smtClean="0"/>
            <a:t>of Stake </a:t>
          </a:r>
          <a:r>
            <a:rPr lang="en-US" b="1" dirty="0" smtClean="0"/>
            <a:t>(</a:t>
          </a:r>
          <a:r>
            <a:rPr lang="en-US" b="1" dirty="0" err="1" smtClean="0"/>
            <a:t>PoS</a:t>
          </a:r>
          <a:r>
            <a:rPr lang="en-US" b="1" dirty="0" smtClean="0"/>
            <a:t>)</a:t>
          </a:r>
          <a:endParaRPr lang="en-US" dirty="0"/>
        </a:p>
      </dgm:t>
    </dgm:pt>
    <dgm:pt modelId="{661FDC32-A7A4-4164-B1E4-54CB24859E94}" type="parTrans" cxnId="{590961A7-E95C-49E8-9131-27A83B0188B1}">
      <dgm:prSet/>
      <dgm:spPr/>
      <dgm:t>
        <a:bodyPr/>
        <a:lstStyle/>
        <a:p>
          <a:endParaRPr lang="en-US"/>
        </a:p>
      </dgm:t>
    </dgm:pt>
    <dgm:pt modelId="{5B98E5B3-2CB1-4966-A0D0-01DDC8AB8E91}" type="sibTrans" cxnId="{590961A7-E95C-49E8-9131-27A83B0188B1}">
      <dgm:prSet/>
      <dgm:spPr/>
      <dgm:t>
        <a:bodyPr/>
        <a:lstStyle/>
        <a:p>
          <a:endParaRPr lang="en-US"/>
        </a:p>
      </dgm:t>
    </dgm:pt>
    <dgm:pt modelId="{CB5064EA-5841-441F-9445-24363DD78A31}">
      <dgm:prSet/>
      <dgm:spPr/>
      <dgm:t>
        <a:bodyPr/>
        <a:lstStyle/>
        <a:p>
          <a:pPr rtl="0"/>
          <a:r>
            <a:rPr lang="en-US" b="1" dirty="0" smtClean="0"/>
            <a:t>Advanced Encryption Standard (AES)</a:t>
          </a:r>
          <a:endParaRPr lang="en-US" dirty="0"/>
        </a:p>
      </dgm:t>
    </dgm:pt>
    <dgm:pt modelId="{F11608EA-A85A-4E55-9996-AEC15AD5C744}" type="parTrans" cxnId="{0C8E0B62-FA47-43E4-9075-3702D3F4123B}">
      <dgm:prSet/>
      <dgm:spPr/>
      <dgm:t>
        <a:bodyPr/>
        <a:lstStyle/>
        <a:p>
          <a:endParaRPr lang="en-US"/>
        </a:p>
      </dgm:t>
    </dgm:pt>
    <dgm:pt modelId="{600FA726-5993-4F78-9A59-195A54607B95}" type="sibTrans" cxnId="{0C8E0B62-FA47-43E4-9075-3702D3F4123B}">
      <dgm:prSet/>
      <dgm:spPr/>
      <dgm:t>
        <a:bodyPr/>
        <a:lstStyle/>
        <a:p>
          <a:endParaRPr lang="en-US"/>
        </a:p>
      </dgm:t>
    </dgm:pt>
    <dgm:pt modelId="{8F249374-282E-40EC-B368-DA6138BC4122}" type="pres">
      <dgm:prSet presAssocID="{92ABEB6F-EA24-42AC-9F8C-51A89E31A798}" presName="Name0" presStyleCnt="0">
        <dgm:presLayoutVars>
          <dgm:dir/>
          <dgm:animLvl val="lvl"/>
          <dgm:resizeHandles val="exact"/>
        </dgm:presLayoutVars>
      </dgm:prSet>
      <dgm:spPr/>
      <dgm:t>
        <a:bodyPr/>
        <a:lstStyle/>
        <a:p>
          <a:endParaRPr lang="en-US"/>
        </a:p>
      </dgm:t>
    </dgm:pt>
    <dgm:pt modelId="{948787AC-A47B-477F-AB31-463C591CE51F}" type="pres">
      <dgm:prSet presAssocID="{0C8C1C6A-4E6A-4AED-A7B9-F2F456CC1F15}" presName="linNode" presStyleCnt="0"/>
      <dgm:spPr/>
    </dgm:pt>
    <dgm:pt modelId="{8CEE906A-3846-4E33-BFB5-5CD71F2208C8}" type="pres">
      <dgm:prSet presAssocID="{0C8C1C6A-4E6A-4AED-A7B9-F2F456CC1F15}" presName="parentText" presStyleLbl="node1" presStyleIdx="0" presStyleCnt="1">
        <dgm:presLayoutVars>
          <dgm:chMax val="1"/>
          <dgm:bulletEnabled val="1"/>
        </dgm:presLayoutVars>
      </dgm:prSet>
      <dgm:spPr/>
      <dgm:t>
        <a:bodyPr/>
        <a:lstStyle/>
        <a:p>
          <a:endParaRPr lang="en-US"/>
        </a:p>
      </dgm:t>
    </dgm:pt>
    <dgm:pt modelId="{2FF31765-2DF4-4C39-B525-C93E9F9B20AB}" type="pres">
      <dgm:prSet presAssocID="{0C8C1C6A-4E6A-4AED-A7B9-F2F456CC1F15}" presName="descendantText" presStyleLbl="alignAccFollowNode1" presStyleIdx="0" presStyleCnt="1">
        <dgm:presLayoutVars>
          <dgm:bulletEnabled val="1"/>
        </dgm:presLayoutVars>
      </dgm:prSet>
      <dgm:spPr/>
      <dgm:t>
        <a:bodyPr/>
        <a:lstStyle/>
        <a:p>
          <a:endParaRPr lang="en-US"/>
        </a:p>
      </dgm:t>
    </dgm:pt>
  </dgm:ptLst>
  <dgm:cxnLst>
    <dgm:cxn modelId="{F8B2A565-31F6-43CF-871C-4DF23FC8480A}" type="presOf" srcId="{DD8AF507-B545-4605-B171-3A1D9A1EDEED}" destId="{2FF31765-2DF4-4C39-B525-C93E9F9B20AB}" srcOrd="0" destOrd="4" presId="urn:microsoft.com/office/officeart/2005/8/layout/vList5"/>
    <dgm:cxn modelId="{B7F5B4FD-C165-406C-A6A2-C2335CE84C03}" type="presOf" srcId="{92ABEB6F-EA24-42AC-9F8C-51A89E31A798}" destId="{8F249374-282E-40EC-B368-DA6138BC4122}" srcOrd="0" destOrd="0" presId="urn:microsoft.com/office/officeart/2005/8/layout/vList5"/>
    <dgm:cxn modelId="{28953234-8EFE-484F-95D3-9FFDEF961A9E}" srcId="{0C8C1C6A-4E6A-4AED-A7B9-F2F456CC1F15}" destId="{614FEB8E-49FF-4E2E-857B-FA34D780DF54}" srcOrd="0" destOrd="0" parTransId="{EF539A9C-C86C-45D6-8691-9813F48D09C8}" sibTransId="{CEA9AD39-410A-4DE9-B0AB-F93E786DBFEE}"/>
    <dgm:cxn modelId="{83ABE544-3BAB-41D7-8C9A-0BD0FF50303F}" type="presOf" srcId="{614FEB8E-49FF-4E2E-857B-FA34D780DF54}" destId="{2FF31765-2DF4-4C39-B525-C93E9F9B20AB}" srcOrd="0" destOrd="0" presId="urn:microsoft.com/office/officeart/2005/8/layout/vList5"/>
    <dgm:cxn modelId="{B6DA794A-12EF-4DAD-8070-B9EE2FF958A4}" srcId="{0C8C1C6A-4E6A-4AED-A7B9-F2F456CC1F15}" destId="{D92A7CEC-D351-44D7-BCD4-5314375989A3}" srcOrd="1" destOrd="0" parTransId="{0E32EFB5-CBB4-4462-85C0-AE29A19F8D27}" sibTransId="{FEE51A43-A7B6-49B2-8FE9-CF7D6C448878}"/>
    <dgm:cxn modelId="{2C8B2A75-8A9A-4763-8C28-816C95D59ED6}" type="presOf" srcId="{CB5064EA-5841-441F-9445-24363DD78A31}" destId="{2FF31765-2DF4-4C39-B525-C93E9F9B20AB}" srcOrd="0" destOrd="5" presId="urn:microsoft.com/office/officeart/2005/8/layout/vList5"/>
    <dgm:cxn modelId="{40833BAB-1FC3-48DE-BF48-5094A77CC5B6}" type="presOf" srcId="{D92A7CEC-D351-44D7-BCD4-5314375989A3}" destId="{2FF31765-2DF4-4C39-B525-C93E9F9B20AB}" srcOrd="0" destOrd="1" presId="urn:microsoft.com/office/officeart/2005/8/layout/vList5"/>
    <dgm:cxn modelId="{590961A7-E95C-49E8-9131-27A83B0188B1}" srcId="{0C8C1C6A-4E6A-4AED-A7B9-F2F456CC1F15}" destId="{DD8AF507-B545-4605-B171-3A1D9A1EDEED}" srcOrd="4" destOrd="0" parTransId="{661FDC32-A7A4-4164-B1E4-54CB24859E94}" sibTransId="{5B98E5B3-2CB1-4966-A0D0-01DDC8AB8E91}"/>
    <dgm:cxn modelId="{FC9F09B4-F1E9-429F-B46B-0CE6D93E849B}" srcId="{92ABEB6F-EA24-42AC-9F8C-51A89E31A798}" destId="{0C8C1C6A-4E6A-4AED-A7B9-F2F456CC1F15}" srcOrd="0" destOrd="0" parTransId="{66E06C69-DD20-4A79-BEF6-957AE284CCFD}" sibTransId="{F0CF0DD6-1D92-413F-BB8F-DDED9D9D2BBA}"/>
    <dgm:cxn modelId="{5D7697DA-BC41-46D9-99BB-1C1103DE1EF5}" type="presOf" srcId="{0C8C1C6A-4E6A-4AED-A7B9-F2F456CC1F15}" destId="{8CEE906A-3846-4E33-BFB5-5CD71F2208C8}" srcOrd="0" destOrd="0" presId="urn:microsoft.com/office/officeart/2005/8/layout/vList5"/>
    <dgm:cxn modelId="{0C8E0B62-FA47-43E4-9075-3702D3F4123B}" srcId="{0C8C1C6A-4E6A-4AED-A7B9-F2F456CC1F15}" destId="{CB5064EA-5841-441F-9445-24363DD78A31}" srcOrd="5" destOrd="0" parTransId="{F11608EA-A85A-4E55-9996-AEC15AD5C744}" sibTransId="{600FA726-5993-4F78-9A59-195A54607B95}"/>
    <dgm:cxn modelId="{C2E92452-C4FB-4960-87D8-5DB9A15CEDCC}" srcId="{0C8C1C6A-4E6A-4AED-A7B9-F2F456CC1F15}" destId="{8FD8B79D-DDB7-4AB0-9AA4-4E4B5CA0993A}" srcOrd="2" destOrd="0" parTransId="{4DDEB9C4-F49E-4D56-AF68-0F88CBD6BAF9}" sibTransId="{DE16E18B-CC08-4FD0-BB30-583E026436A4}"/>
    <dgm:cxn modelId="{60375065-4BCD-4F26-BD75-D11AC8014971}" type="presOf" srcId="{8FD8B79D-DDB7-4AB0-9AA4-4E4B5CA0993A}" destId="{2FF31765-2DF4-4C39-B525-C93E9F9B20AB}" srcOrd="0" destOrd="2" presId="urn:microsoft.com/office/officeart/2005/8/layout/vList5"/>
    <dgm:cxn modelId="{5F6F6DBC-3378-4BF8-8E3D-FF25D6FDCC15}" srcId="{0C8C1C6A-4E6A-4AED-A7B9-F2F456CC1F15}" destId="{5512FCB7-E71A-4361-B9A2-D5ACA0B8A08E}" srcOrd="3" destOrd="0" parTransId="{ACA2D8AE-82CC-40C0-8301-DC7577840ADE}" sibTransId="{68406B55-7906-4C8E-BC34-F2341527E24B}"/>
    <dgm:cxn modelId="{724DA3F1-F0E3-48CF-82D7-91DAF8DCA165}" type="presOf" srcId="{5512FCB7-E71A-4361-B9A2-D5ACA0B8A08E}" destId="{2FF31765-2DF4-4C39-B525-C93E9F9B20AB}" srcOrd="0" destOrd="3" presId="urn:microsoft.com/office/officeart/2005/8/layout/vList5"/>
    <dgm:cxn modelId="{100125FC-EAE2-40F4-A678-ABDF381EB64E}" type="presParOf" srcId="{8F249374-282E-40EC-B368-DA6138BC4122}" destId="{948787AC-A47B-477F-AB31-463C591CE51F}" srcOrd="0" destOrd="0" presId="urn:microsoft.com/office/officeart/2005/8/layout/vList5"/>
    <dgm:cxn modelId="{A78947F8-679E-4D07-9DE6-FA4B0157854D}" type="presParOf" srcId="{948787AC-A47B-477F-AB31-463C591CE51F}" destId="{8CEE906A-3846-4E33-BFB5-5CD71F2208C8}" srcOrd="0" destOrd="0" presId="urn:microsoft.com/office/officeart/2005/8/layout/vList5"/>
    <dgm:cxn modelId="{CD6370DF-358F-4363-8A2A-3165B02F7EC4}" type="presParOf" srcId="{948787AC-A47B-477F-AB31-463C591CE51F}" destId="{2FF31765-2DF4-4C39-B525-C93E9F9B20A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8D4D2C-8712-468C-905B-FC4500E90FF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CAA46612-6811-4E98-9C1E-6D0E2147ABDB}">
      <dgm:prSet/>
      <dgm:spPr/>
      <dgm:t>
        <a:bodyPr/>
        <a:lstStyle/>
        <a:p>
          <a:pPr rtl="0"/>
          <a:r>
            <a:rPr lang="en-US" smtClean="0"/>
            <a:t>Conclusion</a:t>
          </a:r>
          <a:endParaRPr lang="en-US"/>
        </a:p>
      </dgm:t>
    </dgm:pt>
    <dgm:pt modelId="{011988BC-AEB3-411D-A981-2968C8A21D36}" type="parTrans" cxnId="{CE1ACE96-4AA7-4C4E-88F2-DB544B7CFA03}">
      <dgm:prSet/>
      <dgm:spPr/>
      <dgm:t>
        <a:bodyPr/>
        <a:lstStyle/>
        <a:p>
          <a:endParaRPr lang="en-US"/>
        </a:p>
      </dgm:t>
    </dgm:pt>
    <dgm:pt modelId="{7437E070-13F4-4610-973B-116180C4767D}" type="sibTrans" cxnId="{CE1ACE96-4AA7-4C4E-88F2-DB544B7CFA03}">
      <dgm:prSet/>
      <dgm:spPr/>
      <dgm:t>
        <a:bodyPr/>
        <a:lstStyle/>
        <a:p>
          <a:endParaRPr lang="en-US"/>
        </a:p>
      </dgm:t>
    </dgm:pt>
    <dgm:pt modelId="{20B8D6F8-B06E-4D2B-B375-9F611200F473}">
      <dgm:prSet/>
      <dgm:spPr/>
      <dgm:t>
        <a:bodyPr/>
        <a:lstStyle/>
        <a:p>
          <a:pPr rtl="0"/>
          <a:r>
            <a:rPr lang="en-US" dirty="0" smtClean="0"/>
            <a:t>Future Scope</a:t>
          </a:r>
          <a:endParaRPr lang="en-US" dirty="0"/>
        </a:p>
      </dgm:t>
    </dgm:pt>
    <dgm:pt modelId="{28547B16-BCA4-4B71-AD10-8F14ADF25EF2}" type="parTrans" cxnId="{2DFDDEBB-8F1A-4E8F-BBB2-2F5653A309A4}">
      <dgm:prSet/>
      <dgm:spPr/>
      <dgm:t>
        <a:bodyPr/>
        <a:lstStyle/>
        <a:p>
          <a:endParaRPr lang="en-US"/>
        </a:p>
      </dgm:t>
    </dgm:pt>
    <dgm:pt modelId="{7E2D88F0-51E0-46BD-8BEB-DA540FDECD56}" type="sibTrans" cxnId="{2DFDDEBB-8F1A-4E8F-BBB2-2F5653A309A4}">
      <dgm:prSet/>
      <dgm:spPr/>
      <dgm:t>
        <a:bodyPr/>
        <a:lstStyle/>
        <a:p>
          <a:endParaRPr lang="en-US"/>
        </a:p>
      </dgm:t>
    </dgm:pt>
    <dgm:pt modelId="{ACC8CE70-D7DD-456A-BCA6-A752C2DD3080}">
      <dgm:prSet custT="1"/>
      <dgm:spPr/>
      <dgm:t>
        <a:bodyPr/>
        <a:lstStyle/>
        <a:p>
          <a:r>
            <a:rPr lang="en-US" sz="2000" b="0" i="0" dirty="0" smtClean="0">
              <a:latin typeface="Arial" panose="020B0604020202020204" pitchFamily="34" charset="0"/>
              <a:cs typeface="Arial" panose="020B0604020202020204" pitchFamily="34" charset="0"/>
            </a:rPr>
            <a:t>The </a:t>
          </a:r>
          <a:r>
            <a:rPr lang="en-US" sz="2000" b="0" i="0" dirty="0" err="1" smtClean="0">
              <a:latin typeface="Arial" panose="020B0604020202020204" pitchFamily="34" charset="0"/>
              <a:cs typeface="Arial" panose="020B0604020202020204" pitchFamily="34" charset="0"/>
            </a:rPr>
            <a:t>EduRSS</a:t>
          </a:r>
          <a:r>
            <a:rPr lang="en-US" sz="2000" b="0" i="0" dirty="0" smtClean="0">
              <a:latin typeface="Arial" panose="020B0604020202020204" pitchFamily="34" charset="0"/>
              <a:cs typeface="Arial" panose="020B0604020202020204" pitchFamily="34" charset="0"/>
            </a:rPr>
            <a:t> scheme proposes a secure storage and sharing solution for educational records using </a:t>
          </a:r>
          <a:r>
            <a:rPr lang="en-US" sz="2000" b="0" i="0" dirty="0" err="1" smtClean="0">
              <a:latin typeface="Arial" panose="020B0604020202020204" pitchFamily="34" charset="0"/>
              <a:cs typeface="Arial" panose="020B0604020202020204" pitchFamily="34" charset="0"/>
            </a:rPr>
            <a:t>blockchain</a:t>
          </a:r>
          <a:r>
            <a:rPr lang="en-US" sz="2000" b="0" i="0" dirty="0" smtClean="0">
              <a:latin typeface="Arial" panose="020B0604020202020204" pitchFamily="34" charset="0"/>
              <a:cs typeface="Arial" panose="020B0604020202020204" pitchFamily="34" charset="0"/>
            </a:rPr>
            <a:t> technology, ensuring data integrity and security through a consortium chain and distributed institution authentication. The scheme combines </a:t>
          </a:r>
          <a:r>
            <a:rPr lang="en-US" sz="2000" b="0" i="0" dirty="0" err="1" smtClean="0">
              <a:latin typeface="Arial" panose="020B0604020202020204" pitchFamily="34" charset="0"/>
              <a:cs typeface="Arial" panose="020B0604020202020204" pitchFamily="34" charset="0"/>
            </a:rPr>
            <a:t>blockchain</a:t>
          </a:r>
          <a:r>
            <a:rPr lang="en-US" sz="2000" b="0" i="0" dirty="0" smtClean="0">
              <a:latin typeface="Arial" panose="020B0604020202020204" pitchFamily="34" charset="0"/>
              <a:cs typeface="Arial" panose="020B0604020202020204" pitchFamily="34" charset="0"/>
            </a:rPr>
            <a:t> and storage server for secure storage, and employs an anti-tampering inspection mechanism for record protection.</a:t>
          </a:r>
          <a:endParaRPr lang="en-US" sz="2000" dirty="0">
            <a:latin typeface="Arial" panose="020B0604020202020204" pitchFamily="34" charset="0"/>
            <a:cs typeface="Arial" panose="020B0604020202020204" pitchFamily="34" charset="0"/>
          </a:endParaRPr>
        </a:p>
      </dgm:t>
    </dgm:pt>
    <dgm:pt modelId="{C4BE2D95-DFB6-4522-8D2E-BD8148B7E48C}" type="parTrans" cxnId="{F54A11DB-BADC-4A38-A368-E5166925C056}">
      <dgm:prSet/>
      <dgm:spPr/>
      <dgm:t>
        <a:bodyPr/>
        <a:lstStyle/>
        <a:p>
          <a:endParaRPr lang="en-US"/>
        </a:p>
      </dgm:t>
    </dgm:pt>
    <dgm:pt modelId="{E22EFB21-D235-4C4F-9C86-8A40AB3CC854}" type="sibTrans" cxnId="{F54A11DB-BADC-4A38-A368-E5166925C056}">
      <dgm:prSet/>
      <dgm:spPr/>
      <dgm:t>
        <a:bodyPr/>
        <a:lstStyle/>
        <a:p>
          <a:endParaRPr lang="en-US"/>
        </a:p>
      </dgm:t>
    </dgm:pt>
    <dgm:pt modelId="{2DAFC4FC-8805-414A-9BFD-A7670899A7E2}">
      <dgm:prSet custT="1"/>
      <dgm:spPr/>
      <dgm:t>
        <a:bodyPr/>
        <a:lstStyle/>
        <a:p>
          <a:r>
            <a:rPr lang="en-US" sz="2000" b="0" i="0" dirty="0" smtClean="0">
              <a:latin typeface="Arial" panose="020B0604020202020204" pitchFamily="34" charset="0"/>
              <a:cs typeface="Arial" panose="020B0604020202020204" pitchFamily="34" charset="0"/>
            </a:rPr>
            <a:t>Further research can focus on optimizing performance and scalability, enhancing privacy with advanced encryption techniques, incorporating smart contracts or digital signatures, real-world implementation, and evaluating effectiveness in different educational settings to validate the practicality and identify potential challenges.</a:t>
          </a:r>
          <a:endParaRPr lang="en-US" sz="2000" dirty="0">
            <a:latin typeface="Arial" panose="020B0604020202020204" pitchFamily="34" charset="0"/>
            <a:cs typeface="Arial" panose="020B0604020202020204" pitchFamily="34" charset="0"/>
          </a:endParaRPr>
        </a:p>
      </dgm:t>
    </dgm:pt>
    <dgm:pt modelId="{C489E2FE-B3AD-4D13-81BF-9894C740B6F7}" type="parTrans" cxnId="{38962DA0-AE45-4329-AB54-F5F8FD13FD67}">
      <dgm:prSet/>
      <dgm:spPr/>
      <dgm:t>
        <a:bodyPr/>
        <a:lstStyle/>
        <a:p>
          <a:endParaRPr lang="en-US"/>
        </a:p>
      </dgm:t>
    </dgm:pt>
    <dgm:pt modelId="{593F254E-5082-4A52-8C0B-0C105459BE98}" type="sibTrans" cxnId="{38962DA0-AE45-4329-AB54-F5F8FD13FD67}">
      <dgm:prSet/>
      <dgm:spPr/>
      <dgm:t>
        <a:bodyPr/>
        <a:lstStyle/>
        <a:p>
          <a:endParaRPr lang="en-US"/>
        </a:p>
      </dgm:t>
    </dgm:pt>
    <dgm:pt modelId="{1246D08A-6009-4849-913C-89CC58FDD1C4}" type="pres">
      <dgm:prSet presAssocID="{718D4D2C-8712-468C-905B-FC4500E90FF5}" presName="linearFlow" presStyleCnt="0">
        <dgm:presLayoutVars>
          <dgm:dir/>
          <dgm:animLvl val="lvl"/>
          <dgm:resizeHandles val="exact"/>
        </dgm:presLayoutVars>
      </dgm:prSet>
      <dgm:spPr/>
      <dgm:t>
        <a:bodyPr/>
        <a:lstStyle/>
        <a:p>
          <a:endParaRPr lang="en-US"/>
        </a:p>
      </dgm:t>
    </dgm:pt>
    <dgm:pt modelId="{6FC4EA33-6BC8-4458-9A22-E494BC2A2B82}" type="pres">
      <dgm:prSet presAssocID="{CAA46612-6811-4E98-9C1E-6D0E2147ABDB}" presName="composite" presStyleCnt="0"/>
      <dgm:spPr/>
    </dgm:pt>
    <dgm:pt modelId="{2A8CCAB4-D991-436D-9A6E-B9F9A98E75E3}" type="pres">
      <dgm:prSet presAssocID="{CAA46612-6811-4E98-9C1E-6D0E2147ABDB}" presName="parentText" presStyleLbl="alignNode1" presStyleIdx="0" presStyleCnt="2" custLinFactNeighborX="719" custLinFactNeighborY="-29682">
        <dgm:presLayoutVars>
          <dgm:chMax val="1"/>
          <dgm:bulletEnabled val="1"/>
        </dgm:presLayoutVars>
      </dgm:prSet>
      <dgm:spPr/>
      <dgm:t>
        <a:bodyPr/>
        <a:lstStyle/>
        <a:p>
          <a:endParaRPr lang="en-US"/>
        </a:p>
      </dgm:t>
    </dgm:pt>
    <dgm:pt modelId="{049936B6-75FF-4CBC-8D23-54D5C31587C2}" type="pres">
      <dgm:prSet presAssocID="{CAA46612-6811-4E98-9C1E-6D0E2147ABDB}" presName="descendantText" presStyleLbl="alignAcc1" presStyleIdx="0" presStyleCnt="2" custScaleY="165950">
        <dgm:presLayoutVars>
          <dgm:bulletEnabled val="1"/>
        </dgm:presLayoutVars>
      </dgm:prSet>
      <dgm:spPr/>
      <dgm:t>
        <a:bodyPr/>
        <a:lstStyle/>
        <a:p>
          <a:endParaRPr lang="en-US"/>
        </a:p>
      </dgm:t>
    </dgm:pt>
    <dgm:pt modelId="{5E2EA105-4A1B-476A-B344-9284D68D4D59}" type="pres">
      <dgm:prSet presAssocID="{7437E070-13F4-4610-973B-116180C4767D}" presName="sp" presStyleCnt="0"/>
      <dgm:spPr/>
    </dgm:pt>
    <dgm:pt modelId="{39A169D8-F7A4-43F3-8862-3BAF610B0009}" type="pres">
      <dgm:prSet presAssocID="{20B8D6F8-B06E-4D2B-B375-9F611200F473}" presName="composite" presStyleCnt="0"/>
      <dgm:spPr/>
    </dgm:pt>
    <dgm:pt modelId="{53417ED6-680C-4E97-9EF0-00253F3B763B}" type="pres">
      <dgm:prSet presAssocID="{20B8D6F8-B06E-4D2B-B375-9F611200F473}" presName="parentText" presStyleLbl="alignNode1" presStyleIdx="1" presStyleCnt="2" custLinFactNeighborX="857" custLinFactNeighborY="16295">
        <dgm:presLayoutVars>
          <dgm:chMax val="1"/>
          <dgm:bulletEnabled val="1"/>
        </dgm:presLayoutVars>
      </dgm:prSet>
      <dgm:spPr/>
      <dgm:t>
        <a:bodyPr/>
        <a:lstStyle/>
        <a:p>
          <a:endParaRPr lang="en-US"/>
        </a:p>
      </dgm:t>
    </dgm:pt>
    <dgm:pt modelId="{2A877A0C-EC02-43E8-B4D4-9FAF4D8D1B24}" type="pres">
      <dgm:prSet presAssocID="{20B8D6F8-B06E-4D2B-B375-9F611200F473}" presName="descendantText" presStyleLbl="alignAcc1" presStyleIdx="1" presStyleCnt="2" custScaleY="171670" custLinFactNeighborX="252" custLinFactNeighborY="32655">
        <dgm:presLayoutVars>
          <dgm:bulletEnabled val="1"/>
        </dgm:presLayoutVars>
      </dgm:prSet>
      <dgm:spPr/>
      <dgm:t>
        <a:bodyPr/>
        <a:lstStyle/>
        <a:p>
          <a:endParaRPr lang="en-US"/>
        </a:p>
      </dgm:t>
    </dgm:pt>
  </dgm:ptLst>
  <dgm:cxnLst>
    <dgm:cxn modelId="{CE1ACE96-4AA7-4C4E-88F2-DB544B7CFA03}" srcId="{718D4D2C-8712-468C-905B-FC4500E90FF5}" destId="{CAA46612-6811-4E98-9C1E-6D0E2147ABDB}" srcOrd="0" destOrd="0" parTransId="{011988BC-AEB3-411D-A981-2968C8A21D36}" sibTransId="{7437E070-13F4-4610-973B-116180C4767D}"/>
    <dgm:cxn modelId="{2DFDDEBB-8F1A-4E8F-BBB2-2F5653A309A4}" srcId="{718D4D2C-8712-468C-905B-FC4500E90FF5}" destId="{20B8D6F8-B06E-4D2B-B375-9F611200F473}" srcOrd="1" destOrd="0" parTransId="{28547B16-BCA4-4B71-AD10-8F14ADF25EF2}" sibTransId="{7E2D88F0-51E0-46BD-8BEB-DA540FDECD56}"/>
    <dgm:cxn modelId="{F54A11DB-BADC-4A38-A368-E5166925C056}" srcId="{CAA46612-6811-4E98-9C1E-6D0E2147ABDB}" destId="{ACC8CE70-D7DD-456A-BCA6-A752C2DD3080}" srcOrd="0" destOrd="0" parTransId="{C4BE2D95-DFB6-4522-8D2E-BD8148B7E48C}" sibTransId="{E22EFB21-D235-4C4F-9C86-8A40AB3CC854}"/>
    <dgm:cxn modelId="{05E0614B-8158-4B82-837E-9CB8D65D7985}" type="presOf" srcId="{20B8D6F8-B06E-4D2B-B375-9F611200F473}" destId="{53417ED6-680C-4E97-9EF0-00253F3B763B}" srcOrd="0" destOrd="0" presId="urn:microsoft.com/office/officeart/2005/8/layout/chevron2"/>
    <dgm:cxn modelId="{6028E74D-B3CD-4B91-8D5D-2FA5B3F2E696}" type="presOf" srcId="{ACC8CE70-D7DD-456A-BCA6-A752C2DD3080}" destId="{049936B6-75FF-4CBC-8D23-54D5C31587C2}" srcOrd="0" destOrd="0" presId="urn:microsoft.com/office/officeart/2005/8/layout/chevron2"/>
    <dgm:cxn modelId="{FFD5738D-2560-4008-8126-7967849628C2}" type="presOf" srcId="{718D4D2C-8712-468C-905B-FC4500E90FF5}" destId="{1246D08A-6009-4849-913C-89CC58FDD1C4}" srcOrd="0" destOrd="0" presId="urn:microsoft.com/office/officeart/2005/8/layout/chevron2"/>
    <dgm:cxn modelId="{38962DA0-AE45-4329-AB54-F5F8FD13FD67}" srcId="{20B8D6F8-B06E-4D2B-B375-9F611200F473}" destId="{2DAFC4FC-8805-414A-9BFD-A7670899A7E2}" srcOrd="0" destOrd="0" parTransId="{C489E2FE-B3AD-4D13-81BF-9894C740B6F7}" sibTransId="{593F254E-5082-4A52-8C0B-0C105459BE98}"/>
    <dgm:cxn modelId="{0C03CD06-707A-4126-B999-580BE7D58514}" type="presOf" srcId="{2DAFC4FC-8805-414A-9BFD-A7670899A7E2}" destId="{2A877A0C-EC02-43E8-B4D4-9FAF4D8D1B24}" srcOrd="0" destOrd="0" presId="urn:microsoft.com/office/officeart/2005/8/layout/chevron2"/>
    <dgm:cxn modelId="{C1255AD7-6BD4-4513-A00E-5269FC1A68EB}" type="presOf" srcId="{CAA46612-6811-4E98-9C1E-6D0E2147ABDB}" destId="{2A8CCAB4-D991-436D-9A6E-B9F9A98E75E3}" srcOrd="0" destOrd="0" presId="urn:microsoft.com/office/officeart/2005/8/layout/chevron2"/>
    <dgm:cxn modelId="{659AE31D-2C47-443A-B31A-601CEA7E906E}" type="presParOf" srcId="{1246D08A-6009-4849-913C-89CC58FDD1C4}" destId="{6FC4EA33-6BC8-4458-9A22-E494BC2A2B82}" srcOrd="0" destOrd="0" presId="urn:microsoft.com/office/officeart/2005/8/layout/chevron2"/>
    <dgm:cxn modelId="{D6F5F768-BD9A-4EFC-B88A-EC23FEE02867}" type="presParOf" srcId="{6FC4EA33-6BC8-4458-9A22-E494BC2A2B82}" destId="{2A8CCAB4-D991-436D-9A6E-B9F9A98E75E3}" srcOrd="0" destOrd="0" presId="urn:microsoft.com/office/officeart/2005/8/layout/chevron2"/>
    <dgm:cxn modelId="{7571EB6D-CD50-41EA-A772-11244EE0AA1E}" type="presParOf" srcId="{6FC4EA33-6BC8-4458-9A22-E494BC2A2B82}" destId="{049936B6-75FF-4CBC-8D23-54D5C31587C2}" srcOrd="1" destOrd="0" presId="urn:microsoft.com/office/officeart/2005/8/layout/chevron2"/>
    <dgm:cxn modelId="{43CF8A01-0450-49AE-83B1-A89C565E2536}" type="presParOf" srcId="{1246D08A-6009-4849-913C-89CC58FDD1C4}" destId="{5E2EA105-4A1B-476A-B344-9284D68D4D59}" srcOrd="1" destOrd="0" presId="urn:microsoft.com/office/officeart/2005/8/layout/chevron2"/>
    <dgm:cxn modelId="{BD57EA44-F0C4-42BE-918F-0558D006E8DE}" type="presParOf" srcId="{1246D08A-6009-4849-913C-89CC58FDD1C4}" destId="{39A169D8-F7A4-43F3-8862-3BAF610B0009}" srcOrd="2" destOrd="0" presId="urn:microsoft.com/office/officeart/2005/8/layout/chevron2"/>
    <dgm:cxn modelId="{467EFC34-296D-4B49-B7CB-20365FF30D4A}" type="presParOf" srcId="{39A169D8-F7A4-43F3-8862-3BAF610B0009}" destId="{53417ED6-680C-4E97-9EF0-00253F3B763B}" srcOrd="0" destOrd="0" presId="urn:microsoft.com/office/officeart/2005/8/layout/chevron2"/>
    <dgm:cxn modelId="{A9C7061B-E811-4F19-B7AB-95433D44B3EA}" type="presParOf" srcId="{39A169D8-F7A4-43F3-8862-3BAF610B0009}" destId="{2A877A0C-EC02-43E8-B4D4-9FAF4D8D1B2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958E6-ACF2-48BF-8F7F-DA70A8A07A2E}">
      <dsp:nvSpPr>
        <dsp:cNvPr id="0" name=""/>
        <dsp:cNvSpPr/>
      </dsp:nvSpPr>
      <dsp:spPr>
        <a:xfrm>
          <a:off x="0" y="1"/>
          <a:ext cx="3754315" cy="114192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latin typeface="Arial" panose="020B0604020202020204" pitchFamily="34" charset="0"/>
              <a:cs typeface="Arial" panose="020B0604020202020204" pitchFamily="34" charset="0"/>
            </a:rPr>
            <a:t>MD. </a:t>
          </a:r>
          <a:r>
            <a:rPr lang="en-US" sz="1500" kern="1200" dirty="0" err="1" smtClean="0">
              <a:latin typeface="Arial" panose="020B0604020202020204" pitchFamily="34" charset="0"/>
              <a:cs typeface="Arial" panose="020B0604020202020204" pitchFamily="34" charset="0"/>
            </a:rPr>
            <a:t>Nazmul</a:t>
          </a:r>
          <a:r>
            <a:rPr lang="en-US" sz="1500" kern="1200" dirty="0" smtClean="0">
              <a:latin typeface="Arial" panose="020B0604020202020204" pitchFamily="34" charset="0"/>
              <a:cs typeface="Arial" panose="020B0604020202020204" pitchFamily="34" charset="0"/>
            </a:rPr>
            <a:t> Alam Khan</a:t>
          </a:r>
        </a:p>
        <a:p>
          <a:pPr lvl="0" algn="l" defTabSz="666750" rtl="0">
            <a:lnSpc>
              <a:spcPct val="90000"/>
            </a:lnSpc>
            <a:spcBef>
              <a:spcPct val="0"/>
            </a:spcBef>
            <a:spcAft>
              <a:spcPct val="35000"/>
            </a:spcAft>
          </a:pPr>
          <a:r>
            <a:rPr lang="en-US" sz="1500" kern="1200" dirty="0" err="1" smtClean="0">
              <a:latin typeface="Arial" panose="020B0604020202020204" pitchFamily="34" charset="0"/>
              <a:cs typeface="Arial" panose="020B0604020202020204" pitchFamily="34" charset="0"/>
            </a:rPr>
            <a:t>Reg.No</a:t>
          </a:r>
          <a:r>
            <a:rPr lang="en-US" sz="1500" kern="1200" dirty="0" smtClean="0">
              <a:latin typeface="Arial" panose="020B0604020202020204" pitchFamily="34" charset="0"/>
              <a:cs typeface="Arial" panose="020B0604020202020204" pitchFamily="34" charset="0"/>
            </a:rPr>
            <a:t> : 47936</a:t>
          </a:r>
        </a:p>
        <a:p>
          <a:pPr lvl="0" algn="l" defTabSz="666750" rtl="0">
            <a:lnSpc>
              <a:spcPct val="90000"/>
            </a:lnSpc>
            <a:spcBef>
              <a:spcPct val="0"/>
            </a:spcBef>
            <a:spcAft>
              <a:spcPct val="35000"/>
            </a:spcAft>
          </a:pPr>
          <a:r>
            <a:rPr lang="en-US" sz="1500" kern="1200" dirty="0" smtClean="0">
              <a:latin typeface="Arial" panose="020B0604020202020204" pitchFamily="34" charset="0"/>
              <a:cs typeface="Arial" panose="020B0604020202020204" pitchFamily="34" charset="0"/>
            </a:rPr>
            <a:t>Session:2017-2018</a:t>
          </a:r>
          <a:endParaRPr lang="en-US" sz="1500" kern="1200" dirty="0">
            <a:latin typeface="Arial" panose="020B0604020202020204" pitchFamily="34" charset="0"/>
            <a:cs typeface="Arial" panose="020B0604020202020204" pitchFamily="34" charset="0"/>
          </a:endParaRPr>
        </a:p>
      </dsp:txBody>
      <dsp:txXfrm>
        <a:off x="55744" y="55745"/>
        <a:ext cx="3642827" cy="1030432"/>
      </dsp:txXfrm>
    </dsp:sp>
    <dsp:sp modelId="{EAF576AD-91BB-43A4-B1D9-FC19CDB622D7}">
      <dsp:nvSpPr>
        <dsp:cNvPr id="0" name=""/>
        <dsp:cNvSpPr/>
      </dsp:nvSpPr>
      <dsp:spPr>
        <a:xfrm>
          <a:off x="0" y="1324084"/>
          <a:ext cx="3754315" cy="114192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err="1" smtClean="0">
              <a:latin typeface="Arial" panose="020B0604020202020204" pitchFamily="34" charset="0"/>
              <a:cs typeface="Arial" panose="020B0604020202020204" pitchFamily="34" charset="0"/>
            </a:rPr>
            <a:t>Mumtahina</a:t>
          </a:r>
          <a:r>
            <a:rPr lang="en-US" sz="1500" kern="1200" baseline="0" dirty="0" smtClean="0">
              <a:latin typeface="Arial" panose="020B0604020202020204" pitchFamily="34" charset="0"/>
              <a:cs typeface="Arial" panose="020B0604020202020204" pitchFamily="34" charset="0"/>
            </a:rPr>
            <a:t> </a:t>
          </a:r>
          <a:r>
            <a:rPr lang="en-US" sz="1500" kern="1200" baseline="0" dirty="0" err="1" smtClean="0">
              <a:latin typeface="Arial" panose="020B0604020202020204" pitchFamily="34" charset="0"/>
              <a:cs typeface="Arial" panose="020B0604020202020204" pitchFamily="34" charset="0"/>
            </a:rPr>
            <a:t>Mim</a:t>
          </a:r>
          <a:endParaRPr lang="en-US" sz="1500" kern="1200" baseline="0" dirty="0" smtClean="0">
            <a:latin typeface="Arial" panose="020B0604020202020204" pitchFamily="34" charset="0"/>
            <a:cs typeface="Arial" panose="020B0604020202020204" pitchFamily="34" charset="0"/>
          </a:endParaRPr>
        </a:p>
        <a:p>
          <a:pPr lvl="0" algn="l" defTabSz="666750" rtl="0">
            <a:lnSpc>
              <a:spcPct val="90000"/>
            </a:lnSpc>
            <a:spcBef>
              <a:spcPct val="0"/>
            </a:spcBef>
            <a:spcAft>
              <a:spcPct val="35000"/>
            </a:spcAft>
          </a:pPr>
          <a:r>
            <a:rPr lang="en-US" sz="1500" kern="1200" baseline="0" dirty="0" err="1" smtClean="0">
              <a:latin typeface="Arial" panose="020B0604020202020204" pitchFamily="34" charset="0"/>
              <a:cs typeface="Arial" panose="020B0604020202020204" pitchFamily="34" charset="0"/>
            </a:rPr>
            <a:t>Reg.No</a:t>
          </a:r>
          <a:r>
            <a:rPr lang="en-US" sz="1500" kern="1200" baseline="0" dirty="0" smtClean="0">
              <a:latin typeface="Arial" panose="020B0604020202020204" pitchFamily="34" charset="0"/>
              <a:cs typeface="Arial" panose="020B0604020202020204" pitchFamily="34" charset="0"/>
            </a:rPr>
            <a:t> :48090</a:t>
          </a:r>
        </a:p>
        <a:p>
          <a:pPr lvl="0" algn="l" defTabSz="666750" rtl="0">
            <a:lnSpc>
              <a:spcPct val="90000"/>
            </a:lnSpc>
            <a:spcBef>
              <a:spcPct val="0"/>
            </a:spcBef>
            <a:spcAft>
              <a:spcPct val="35000"/>
            </a:spcAft>
          </a:pPr>
          <a:r>
            <a:rPr lang="en-US" sz="1500" kern="1200" baseline="0" dirty="0" smtClean="0">
              <a:latin typeface="Arial" panose="020B0604020202020204" pitchFamily="34" charset="0"/>
              <a:cs typeface="Arial" panose="020B0604020202020204" pitchFamily="34" charset="0"/>
            </a:rPr>
            <a:t>Session :2017-2018</a:t>
          </a:r>
          <a:endParaRPr lang="en-US" sz="1500" kern="1200" dirty="0">
            <a:latin typeface="Arial" panose="020B0604020202020204" pitchFamily="34" charset="0"/>
            <a:cs typeface="Arial" panose="020B0604020202020204" pitchFamily="34" charset="0"/>
          </a:endParaRPr>
        </a:p>
      </dsp:txBody>
      <dsp:txXfrm>
        <a:off x="55744" y="1379828"/>
        <a:ext cx="3642827" cy="1030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4A160-DF10-4967-B75A-1B5D6F5C9EB5}">
      <dsp:nvSpPr>
        <dsp:cNvPr id="0" name=""/>
        <dsp:cNvSpPr/>
      </dsp:nvSpPr>
      <dsp:spPr>
        <a:xfrm>
          <a:off x="50303" y="581"/>
          <a:ext cx="3861792" cy="2317075"/>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Dr. </a:t>
          </a:r>
          <a:r>
            <a:rPr lang="en-US" sz="1800" kern="1200" dirty="0" smtClean="0">
              <a:latin typeface="Arial" panose="020B0604020202020204" pitchFamily="34" charset="0"/>
              <a:cs typeface="Arial" panose="020B0604020202020204" pitchFamily="34" charset="0"/>
            </a:rPr>
            <a:t>Md.</a:t>
          </a:r>
          <a:r>
            <a:rPr lang="en-US" sz="1800" kern="1200" dirty="0" smtClean="0"/>
            <a:t> </a:t>
          </a:r>
          <a:r>
            <a:rPr lang="en-US" sz="1800" kern="1200" dirty="0" err="1" smtClean="0"/>
            <a:t>Humayun</a:t>
          </a:r>
          <a:r>
            <a:rPr lang="en-US" sz="1800" kern="1200" dirty="0" smtClean="0"/>
            <a:t> </a:t>
          </a:r>
          <a:r>
            <a:rPr lang="en-US" sz="1800" kern="1200" dirty="0" err="1" smtClean="0"/>
            <a:t>Kabir</a:t>
          </a:r>
          <a:r>
            <a:rPr lang="en-US" sz="1800" kern="1200" dirty="0" smtClean="0"/>
            <a:t> </a:t>
          </a:r>
        </a:p>
        <a:p>
          <a:pPr lvl="0" algn="ctr" defTabSz="800100" rtl="0">
            <a:lnSpc>
              <a:spcPct val="90000"/>
            </a:lnSpc>
            <a:spcBef>
              <a:spcPct val="0"/>
            </a:spcBef>
            <a:spcAft>
              <a:spcPct val="35000"/>
            </a:spcAft>
          </a:pPr>
          <a:r>
            <a:rPr lang="en-US" sz="1800" kern="1200" dirty="0" smtClean="0"/>
            <a:t>Professor</a:t>
          </a:r>
        </a:p>
        <a:p>
          <a:pPr lvl="0" algn="ctr" defTabSz="800100" rtl="0">
            <a:lnSpc>
              <a:spcPct val="90000"/>
            </a:lnSpc>
            <a:spcBef>
              <a:spcPct val="0"/>
            </a:spcBef>
            <a:spcAft>
              <a:spcPct val="35000"/>
            </a:spcAft>
          </a:pPr>
          <a:r>
            <a:rPr lang="en-US" sz="1800" kern="1200" dirty="0" smtClean="0"/>
            <a:t>Department of Computer Science</a:t>
          </a:r>
        </a:p>
        <a:p>
          <a:pPr lvl="0" algn="ctr" defTabSz="800100" rtl="0">
            <a:lnSpc>
              <a:spcPct val="90000"/>
            </a:lnSpc>
            <a:spcBef>
              <a:spcPct val="0"/>
            </a:spcBef>
            <a:spcAft>
              <a:spcPct val="35000"/>
            </a:spcAft>
          </a:pPr>
          <a:r>
            <a:rPr lang="en-US" sz="1800" kern="1200" dirty="0" smtClean="0"/>
            <a:t> </a:t>
          </a:r>
          <a:r>
            <a:rPr lang="en-US" sz="1800" kern="1200" dirty="0" smtClean="0"/>
            <a:t>and </a:t>
          </a:r>
          <a:r>
            <a:rPr lang="en-US" sz="1800" kern="1200" dirty="0" smtClean="0"/>
            <a:t>Engineering</a:t>
          </a:r>
          <a:endParaRPr lang="en-US" sz="1800" kern="1200" dirty="0"/>
        </a:p>
      </dsp:txBody>
      <dsp:txXfrm>
        <a:off x="163413" y="113691"/>
        <a:ext cx="3635572" cy="2090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31765-2DF4-4C39-B525-C93E9F9B20AB}">
      <dsp:nvSpPr>
        <dsp:cNvPr id="0" name=""/>
        <dsp:cNvSpPr/>
      </dsp:nvSpPr>
      <dsp:spPr>
        <a:xfrm rot="5400000">
          <a:off x="3826422" y="-421339"/>
          <a:ext cx="3539412"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en-US" sz="2500" b="1" kern="1200" smtClean="0"/>
            <a:t>Proof of Work (PoW)</a:t>
          </a:r>
          <a:endParaRPr lang="en-US" sz="2500" kern="1200"/>
        </a:p>
        <a:p>
          <a:pPr marL="228600" lvl="1" indent="-228600" algn="l" defTabSz="1111250" rtl="0">
            <a:lnSpc>
              <a:spcPct val="90000"/>
            </a:lnSpc>
            <a:spcBef>
              <a:spcPct val="0"/>
            </a:spcBef>
            <a:spcAft>
              <a:spcPct val="15000"/>
            </a:spcAft>
            <a:buChar char="••"/>
          </a:pPr>
          <a:r>
            <a:rPr lang="en-US" sz="2500" b="1" kern="1200" smtClean="0"/>
            <a:t>Direct Acyclic Graph (DAG)</a:t>
          </a:r>
          <a:endParaRPr lang="en-US" sz="2500" kern="1200"/>
        </a:p>
        <a:p>
          <a:pPr marL="228600" lvl="1" indent="-228600" algn="l" defTabSz="1111250" rtl="0">
            <a:lnSpc>
              <a:spcPct val="90000"/>
            </a:lnSpc>
            <a:spcBef>
              <a:spcPct val="0"/>
            </a:spcBef>
            <a:spcAft>
              <a:spcPct val="15000"/>
            </a:spcAft>
            <a:buChar char="••"/>
          </a:pPr>
          <a:r>
            <a:rPr lang="en-US" sz="2500" b="1" kern="1200" smtClean="0"/>
            <a:t>Practical Byzantine Fault Tolerance (PBFT)</a:t>
          </a:r>
          <a:endParaRPr lang="en-US" sz="2500" kern="1200"/>
        </a:p>
        <a:p>
          <a:pPr marL="228600" lvl="1" indent="-228600" algn="l" defTabSz="1111250" rtl="0">
            <a:lnSpc>
              <a:spcPct val="90000"/>
            </a:lnSpc>
            <a:spcBef>
              <a:spcPct val="0"/>
            </a:spcBef>
            <a:spcAft>
              <a:spcPct val="15000"/>
            </a:spcAft>
            <a:buChar char="••"/>
          </a:pPr>
          <a:r>
            <a:rPr lang="en-US" sz="2500" b="1" kern="1200" smtClean="0"/>
            <a:t>Proof of Capacity (PoC)</a:t>
          </a:r>
          <a:endParaRPr lang="en-US" sz="2500" kern="1200"/>
        </a:p>
        <a:p>
          <a:pPr marL="228600" lvl="1" indent="-228600" algn="l" defTabSz="1111250" rtl="0">
            <a:lnSpc>
              <a:spcPct val="90000"/>
            </a:lnSpc>
            <a:spcBef>
              <a:spcPct val="0"/>
            </a:spcBef>
            <a:spcAft>
              <a:spcPct val="15000"/>
            </a:spcAft>
            <a:buChar char="••"/>
          </a:pPr>
          <a:r>
            <a:rPr lang="en-US" sz="2500" b="1" kern="1200" dirty="0" smtClean="0"/>
            <a:t>Proof </a:t>
          </a:r>
          <a:r>
            <a:rPr lang="en-US" sz="2500" b="1" kern="1200" dirty="0" smtClean="0"/>
            <a:t>of Stake </a:t>
          </a:r>
          <a:r>
            <a:rPr lang="en-US" sz="2500" b="1" kern="1200" dirty="0" smtClean="0"/>
            <a:t>(</a:t>
          </a:r>
          <a:r>
            <a:rPr lang="en-US" sz="2500" b="1" kern="1200" dirty="0" err="1" smtClean="0"/>
            <a:t>PoS</a:t>
          </a:r>
          <a:r>
            <a:rPr lang="en-US" sz="2500" b="1" kern="1200" dirty="0" smtClean="0"/>
            <a:t>)</a:t>
          </a:r>
          <a:endParaRPr lang="en-US" sz="2500" kern="1200" dirty="0"/>
        </a:p>
        <a:p>
          <a:pPr marL="228600" lvl="1" indent="-228600" algn="l" defTabSz="1111250" rtl="0">
            <a:lnSpc>
              <a:spcPct val="90000"/>
            </a:lnSpc>
            <a:spcBef>
              <a:spcPct val="0"/>
            </a:spcBef>
            <a:spcAft>
              <a:spcPct val="15000"/>
            </a:spcAft>
            <a:buChar char="••"/>
          </a:pPr>
          <a:r>
            <a:rPr lang="en-US" sz="2500" b="1" kern="1200" dirty="0" smtClean="0"/>
            <a:t>Advanced Encryption Standard (AES)</a:t>
          </a:r>
          <a:endParaRPr lang="en-US" sz="2500" kern="1200" dirty="0"/>
        </a:p>
      </dsp:txBody>
      <dsp:txXfrm rot="-5400000">
        <a:off x="2962656" y="615207"/>
        <a:ext cx="5094164" cy="3193852"/>
      </dsp:txXfrm>
    </dsp:sp>
    <dsp:sp modelId="{8CEE906A-3846-4E33-BFB5-5CD71F2208C8}">
      <dsp:nvSpPr>
        <dsp:cNvPr id="0" name=""/>
        <dsp:cNvSpPr/>
      </dsp:nvSpPr>
      <dsp:spPr>
        <a:xfrm>
          <a:off x="0" y="0"/>
          <a:ext cx="2962656" cy="4424265"/>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rtl="0">
            <a:lnSpc>
              <a:spcPct val="90000"/>
            </a:lnSpc>
            <a:spcBef>
              <a:spcPct val="0"/>
            </a:spcBef>
            <a:spcAft>
              <a:spcPct val="35000"/>
            </a:spcAft>
          </a:pPr>
          <a:r>
            <a:rPr lang="en-US" sz="3800" b="1" kern="1200" dirty="0" smtClean="0"/>
            <a:t>Some </a:t>
          </a:r>
          <a:r>
            <a:rPr lang="en-US" sz="3800" b="1" kern="1200" dirty="0" err="1" smtClean="0"/>
            <a:t>Blockchain</a:t>
          </a:r>
          <a:r>
            <a:rPr lang="en-US" sz="3800" b="1" kern="1200" dirty="0" smtClean="0"/>
            <a:t> </a:t>
          </a:r>
          <a:r>
            <a:rPr lang="en-US" sz="3800" b="1" kern="1200" dirty="0" smtClean="0"/>
            <a:t>Algorithms:</a:t>
          </a:r>
          <a:endParaRPr lang="en-US" sz="3800" kern="1200" dirty="0"/>
        </a:p>
      </dsp:txBody>
      <dsp:txXfrm>
        <a:off x="144625" y="144625"/>
        <a:ext cx="2673406" cy="41350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CCAB4-D991-436D-9A6E-B9F9A98E75E3}">
      <dsp:nvSpPr>
        <dsp:cNvPr id="0" name=""/>
        <dsp:cNvSpPr/>
      </dsp:nvSpPr>
      <dsp:spPr>
        <a:xfrm rot="5400000">
          <a:off x="-312918" y="323782"/>
          <a:ext cx="2158550" cy="15109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sz="2200" kern="1200" smtClean="0"/>
            <a:t>Conclusion</a:t>
          </a:r>
          <a:endParaRPr lang="en-US" sz="2200" kern="1200"/>
        </a:p>
      </dsp:txBody>
      <dsp:txXfrm rot="-5400000">
        <a:off x="10865" y="755493"/>
        <a:ext cx="1510985" cy="647565"/>
      </dsp:txXfrm>
    </dsp:sp>
    <dsp:sp modelId="{049936B6-75FF-4CBC-8D23-54D5C31587C2}">
      <dsp:nvSpPr>
        <dsp:cNvPr id="0" name=""/>
        <dsp:cNvSpPr/>
      </dsp:nvSpPr>
      <dsp:spPr>
        <a:xfrm rot="5400000">
          <a:off x="3706105" y="-2171193"/>
          <a:ext cx="2328374" cy="671861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Arial" panose="020B0604020202020204" pitchFamily="34" charset="0"/>
              <a:cs typeface="Arial" panose="020B0604020202020204" pitchFamily="34" charset="0"/>
            </a:rPr>
            <a:t>The </a:t>
          </a:r>
          <a:r>
            <a:rPr lang="en-US" sz="2000" b="0" i="0" kern="1200" dirty="0" err="1" smtClean="0">
              <a:latin typeface="Arial" panose="020B0604020202020204" pitchFamily="34" charset="0"/>
              <a:cs typeface="Arial" panose="020B0604020202020204" pitchFamily="34" charset="0"/>
            </a:rPr>
            <a:t>EduRSS</a:t>
          </a:r>
          <a:r>
            <a:rPr lang="en-US" sz="2000" b="0" i="0" kern="1200" dirty="0" smtClean="0">
              <a:latin typeface="Arial" panose="020B0604020202020204" pitchFamily="34" charset="0"/>
              <a:cs typeface="Arial" panose="020B0604020202020204" pitchFamily="34" charset="0"/>
            </a:rPr>
            <a:t> scheme proposes a secure storage and sharing solution for educational records using </a:t>
          </a:r>
          <a:r>
            <a:rPr lang="en-US" sz="2000" b="0" i="0" kern="1200" dirty="0" err="1" smtClean="0">
              <a:latin typeface="Arial" panose="020B0604020202020204" pitchFamily="34" charset="0"/>
              <a:cs typeface="Arial" panose="020B0604020202020204" pitchFamily="34" charset="0"/>
            </a:rPr>
            <a:t>blockchain</a:t>
          </a:r>
          <a:r>
            <a:rPr lang="en-US" sz="2000" b="0" i="0" kern="1200" dirty="0" smtClean="0">
              <a:latin typeface="Arial" panose="020B0604020202020204" pitchFamily="34" charset="0"/>
              <a:cs typeface="Arial" panose="020B0604020202020204" pitchFamily="34" charset="0"/>
            </a:rPr>
            <a:t> technology, ensuring data integrity and security through a consortium chain and distributed institution authentication. The scheme combines </a:t>
          </a:r>
          <a:r>
            <a:rPr lang="en-US" sz="2000" b="0" i="0" kern="1200" dirty="0" err="1" smtClean="0">
              <a:latin typeface="Arial" panose="020B0604020202020204" pitchFamily="34" charset="0"/>
              <a:cs typeface="Arial" panose="020B0604020202020204" pitchFamily="34" charset="0"/>
            </a:rPr>
            <a:t>blockchain</a:t>
          </a:r>
          <a:r>
            <a:rPr lang="en-US" sz="2000" b="0" i="0" kern="1200" dirty="0" smtClean="0">
              <a:latin typeface="Arial" panose="020B0604020202020204" pitchFamily="34" charset="0"/>
              <a:cs typeface="Arial" panose="020B0604020202020204" pitchFamily="34" charset="0"/>
            </a:rPr>
            <a:t> and storage server for secure storage, and employs an anti-tampering inspection mechanism for record protection.</a:t>
          </a:r>
          <a:endParaRPr lang="en-US" sz="2000" kern="1200" dirty="0">
            <a:latin typeface="Arial" panose="020B0604020202020204" pitchFamily="34" charset="0"/>
            <a:cs typeface="Arial" panose="020B0604020202020204" pitchFamily="34" charset="0"/>
          </a:endParaRPr>
        </a:p>
      </dsp:txBody>
      <dsp:txXfrm rot="-5400000">
        <a:off x="1510985" y="137589"/>
        <a:ext cx="6604952" cy="2101050"/>
      </dsp:txXfrm>
    </dsp:sp>
    <dsp:sp modelId="{53417ED6-680C-4E97-9EF0-00253F3B763B}">
      <dsp:nvSpPr>
        <dsp:cNvPr id="0" name=""/>
        <dsp:cNvSpPr/>
      </dsp:nvSpPr>
      <dsp:spPr>
        <a:xfrm rot="5400000">
          <a:off x="-310833" y="3269076"/>
          <a:ext cx="2158550" cy="15109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sz="2200" kern="1200" dirty="0" smtClean="0"/>
            <a:t>Future Scope</a:t>
          </a:r>
          <a:endParaRPr lang="en-US" sz="2200" kern="1200" dirty="0"/>
        </a:p>
      </dsp:txBody>
      <dsp:txXfrm rot="-5400000">
        <a:off x="12950" y="3700787"/>
        <a:ext cx="1510985" cy="647565"/>
      </dsp:txXfrm>
    </dsp:sp>
    <dsp:sp modelId="{2A877A0C-EC02-43E8-B4D4-9FAF4D8D1B24}">
      <dsp:nvSpPr>
        <dsp:cNvPr id="0" name=""/>
        <dsp:cNvSpPr/>
      </dsp:nvSpPr>
      <dsp:spPr>
        <a:xfrm rot="5400000">
          <a:off x="3665977" y="540222"/>
          <a:ext cx="2408629" cy="671861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Arial" panose="020B0604020202020204" pitchFamily="34" charset="0"/>
              <a:cs typeface="Arial" panose="020B0604020202020204" pitchFamily="34" charset="0"/>
            </a:rPr>
            <a:t>Further research can focus on optimizing performance and scalability, enhancing privacy with advanced encryption techniques, incorporating smart contracts or digital signatures, real-world implementation, and evaluating effectiveness in different educational settings to validate the practicality and identify potential challenges.</a:t>
          </a:r>
          <a:endParaRPr lang="en-US" sz="2000" kern="1200" dirty="0">
            <a:latin typeface="Arial" panose="020B0604020202020204" pitchFamily="34" charset="0"/>
            <a:cs typeface="Arial" panose="020B0604020202020204" pitchFamily="34" charset="0"/>
          </a:endParaRPr>
        </a:p>
      </dsp:txBody>
      <dsp:txXfrm rot="-5400000">
        <a:off x="1510985" y="2812794"/>
        <a:ext cx="6601034" cy="21734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6E66E-97C3-4125-A2F9-E38E538869F8}" type="datetimeFigureOut">
              <a:rPr lang="en-US" smtClean="0"/>
              <a:t>5/27/2023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B50166-1BEE-4FCD-BCE6-234D5A9F659F}" type="slidenum">
              <a:rPr lang="en-US" smtClean="0"/>
              <a:t>‹#›</a:t>
            </a:fld>
            <a:endParaRPr lang="en-US"/>
          </a:p>
        </p:txBody>
      </p:sp>
    </p:spTree>
    <p:extLst>
      <p:ext uri="{BB962C8B-B14F-4D97-AF65-F5344CB8AC3E}">
        <p14:creationId xmlns:p14="http://schemas.microsoft.com/office/powerpoint/2010/main" val="3236311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27-05-2023</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dirty="0"/>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FDFC89-B2BD-46A4-8579-435A27CDBD20}" type="slidenum">
              <a:rPr lang="en-US" altLang="en-US">
                <a:latin typeface="Calibri" panose="020F0502020204030204" pitchFamily="34" charset="0"/>
              </a:rPr>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296666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38973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1176030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13</a:t>
            </a:fld>
            <a:endParaRPr lang="en-US" altLang="en-US">
              <a:latin typeface="Calibri" panose="020F0502020204030204" pitchFamily="34" charset="0"/>
            </a:endParaRPr>
          </a:p>
        </p:txBody>
      </p:sp>
    </p:spTree>
    <p:extLst>
      <p:ext uri="{BB962C8B-B14F-4D97-AF65-F5344CB8AC3E}">
        <p14:creationId xmlns:p14="http://schemas.microsoft.com/office/powerpoint/2010/main" val="267270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14</a:t>
            </a:fld>
            <a:endParaRPr lang="en-US" altLang="en-US">
              <a:latin typeface="Calibri" panose="020F0502020204030204" pitchFamily="34" charset="0"/>
            </a:endParaRPr>
          </a:p>
        </p:txBody>
      </p:sp>
    </p:spTree>
    <p:extLst>
      <p:ext uri="{BB962C8B-B14F-4D97-AF65-F5344CB8AC3E}">
        <p14:creationId xmlns:p14="http://schemas.microsoft.com/office/powerpoint/2010/main" val="200854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2591198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799903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1897279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1353254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210282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20</a:t>
            </a:fld>
            <a:endParaRPr lang="en-US" altLang="en-US">
              <a:latin typeface="Calibri" panose="020F0502020204030204" pitchFamily="34" charset="0"/>
            </a:endParaRPr>
          </a:p>
        </p:txBody>
      </p:sp>
    </p:spTree>
    <p:extLst>
      <p:ext uri="{BB962C8B-B14F-4D97-AF65-F5344CB8AC3E}">
        <p14:creationId xmlns:p14="http://schemas.microsoft.com/office/powerpoint/2010/main" val="20241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314601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747B17-79FE-4478-A310-1A2505B9FEF6}" type="slidenum">
              <a:rPr lang="en-IN" smtClean="0"/>
              <a:t>34</a:t>
            </a:fld>
            <a:endParaRPr lang="en-IN" dirty="0"/>
          </a:p>
        </p:txBody>
      </p:sp>
    </p:spTree>
    <p:extLst>
      <p:ext uri="{BB962C8B-B14F-4D97-AF65-F5344CB8AC3E}">
        <p14:creationId xmlns:p14="http://schemas.microsoft.com/office/powerpoint/2010/main" val="256327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3</a:t>
            </a:fld>
            <a:endParaRPr lang="en-US" altLang="en-US">
              <a:latin typeface="Calibri" panose="020F0502020204030204" pitchFamily="34" charset="0"/>
            </a:endParaRPr>
          </a:p>
        </p:txBody>
      </p:sp>
    </p:spTree>
    <p:extLst>
      <p:ext uri="{BB962C8B-B14F-4D97-AF65-F5344CB8AC3E}">
        <p14:creationId xmlns:p14="http://schemas.microsoft.com/office/powerpoint/2010/main" val="59369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2249673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191031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2314285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310265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339601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21DD7-4941-4B66-BC64-5D7AB2E71F58}" type="slidenum">
              <a:rPr lang="en-US" altLang="en-US">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425907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413E1E-C0B8-42BB-B3DF-AF101699ABC0}" type="datetime1">
              <a:rPr lang="en-IN" smtClean="0"/>
              <a:t>27-05-2023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862DF-EE3A-4016-8048-F5987F39AF92}" type="datetime1">
              <a:rPr lang="en-IN" smtClean="0"/>
              <a:t>27-05-2023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985DE-1CE7-448D-B6B1-D24798A54EC2}" type="datetime1">
              <a:rPr lang="en-IN" smtClean="0"/>
              <a:t>27-05-2023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131913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685800" y="3200400"/>
            <a:ext cx="38100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t>Presented by</a:t>
            </a:r>
          </a:p>
        </p:txBody>
      </p:sp>
      <p:sp>
        <p:nvSpPr>
          <p:cNvPr id="6" name="Rectangle 5"/>
          <p:cNvSpPr/>
          <p:nvPr userDrawn="1"/>
        </p:nvSpPr>
        <p:spPr>
          <a:xfrm>
            <a:off x="4800600" y="3200400"/>
            <a:ext cx="39624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t>Supervised by</a:t>
            </a:r>
          </a:p>
        </p:txBody>
      </p:sp>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57769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43000"/>
            <a:ext cx="7772400" cy="1752600"/>
          </a:xfrm>
        </p:spPr>
        <p:txBody>
          <a:bodyPr/>
          <a:lstStyle>
            <a:lvl1pPr>
              <a:defRPr b="1">
                <a:solidFill>
                  <a:schemeClr val="accent1">
                    <a:lumMod val="75000"/>
                  </a:schemeClr>
                </a:solidFill>
                <a:effectLst>
                  <a:outerShdw blurRad="38100" dist="38100" dir="2700000" algn="tl">
                    <a:srgbClr val="000000">
                      <a:alpha val="43137"/>
                    </a:srgbClr>
                  </a:outerShdw>
                </a:effectLst>
                <a:latin typeface="+mj-lt"/>
                <a:cs typeface="Times New Roman"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886200"/>
            <a:ext cx="3886200" cy="2209800"/>
          </a:xfrm>
        </p:spPr>
        <p:txBody>
          <a:bodyPr>
            <a:normAutofit/>
          </a:bodyPr>
          <a:lstStyle>
            <a:lvl1pPr marL="0" indent="0" algn="ctr">
              <a:buNone/>
              <a:defRPr sz="27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8" name="Text Placeholder 27"/>
          <p:cNvSpPr>
            <a:spLocks noGrp="1"/>
          </p:cNvSpPr>
          <p:nvPr>
            <p:ph type="body" sz="quarter" idx="13"/>
          </p:nvPr>
        </p:nvSpPr>
        <p:spPr>
          <a:xfrm>
            <a:off x="4800600" y="3886200"/>
            <a:ext cx="3962400" cy="2209800"/>
          </a:xfrm>
        </p:spPr>
        <p:txBody>
          <a:bodyPr>
            <a:normAutofit/>
          </a:bodyPr>
          <a:lstStyle>
            <a:lvl1pPr algn="ctr">
              <a:buNone/>
              <a:defRPr sz="2700">
                <a:solidFill>
                  <a:srgbClr val="0070C0"/>
                </a:solidFill>
              </a:defRPr>
            </a:lvl1pPr>
          </a:lstStyle>
          <a:p>
            <a:pPr lvl="0"/>
            <a:r>
              <a:rPr lang="en-US" smtClean="0"/>
              <a:t>Click to edit Master text styles</a:t>
            </a:r>
          </a:p>
        </p:txBody>
      </p:sp>
      <p:sp>
        <p:nvSpPr>
          <p:cNvPr id="8" name="Date Placeholder 3"/>
          <p:cNvSpPr>
            <a:spLocks noGrp="1"/>
          </p:cNvSpPr>
          <p:nvPr>
            <p:ph type="dt" sz="half" idx="14"/>
          </p:nvPr>
        </p:nvSpPr>
        <p:spPr>
          <a:xfrm>
            <a:off x="457200" y="6416675"/>
            <a:ext cx="2133600" cy="365125"/>
          </a:xfrm>
        </p:spPr>
        <p:txBody>
          <a:bodyPr/>
          <a:lstStyle>
            <a:lvl1pPr>
              <a:defRPr/>
            </a:lvl1pPr>
          </a:lstStyle>
          <a:p>
            <a:pPr>
              <a:defRPr/>
            </a:pPr>
            <a:fld id="{B0659DC9-447C-4F0F-8F4E-4FE8810107CF}" type="datetime1">
              <a:rPr lang="en-US"/>
              <a:pPr>
                <a:defRPr/>
              </a:pPr>
              <a:t>5/27/2023</a:t>
            </a:fld>
            <a:endParaRPr lang="en-US"/>
          </a:p>
        </p:txBody>
      </p:sp>
      <p:sp>
        <p:nvSpPr>
          <p:cNvPr id="9" name="Slide Number Placeholder 5"/>
          <p:cNvSpPr>
            <a:spLocks noGrp="1"/>
          </p:cNvSpPr>
          <p:nvPr>
            <p:ph type="sldNum" sz="quarter" idx="15"/>
          </p:nvPr>
        </p:nvSpPr>
        <p:spPr>
          <a:xfrm>
            <a:off x="6553200" y="6416675"/>
            <a:ext cx="2133600" cy="365125"/>
          </a:xfrm>
        </p:spPr>
        <p:txBody>
          <a:bodyPr/>
          <a:lstStyle>
            <a:lvl1pPr>
              <a:defRPr/>
            </a:lvl1pPr>
          </a:lstStyle>
          <a:p>
            <a:fld id="{7BE9E85C-006D-426B-932B-B1AFDE398364}" type="slidenum">
              <a:rPr lang="en-US" altLang="en-US"/>
              <a:pPr/>
              <a:t>‹#›</a:t>
            </a:fld>
            <a:endParaRPr lang="en-US" altLang="en-US"/>
          </a:p>
        </p:txBody>
      </p:sp>
    </p:spTree>
    <p:extLst>
      <p:ext uri="{BB962C8B-B14F-4D97-AF65-F5344CB8AC3E}">
        <p14:creationId xmlns:p14="http://schemas.microsoft.com/office/powerpoint/2010/main" val="1389815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2733675" y="6516688"/>
            <a:ext cx="3819525" cy="252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t>B.Sc. Project Defense</a:t>
            </a:r>
          </a:p>
        </p:txBody>
      </p:sp>
      <p:sp>
        <p:nvSpPr>
          <p:cNvPr id="5" name="Rectangle 4"/>
          <p:cNvSpPr/>
          <p:nvPr userDrawn="1"/>
        </p:nvSpPr>
        <p:spPr>
          <a:xfrm>
            <a:off x="0" y="0"/>
            <a:ext cx="914400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63" y="6342063"/>
            <a:ext cx="19637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sz="quarter" idx="13"/>
          </p:nvPr>
        </p:nvSpPr>
        <p:spPr>
          <a:xfrm>
            <a:off x="457200" y="1676400"/>
            <a:ext cx="82296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smtClean="0"/>
              <a:t>Click to edit Master title style</a:t>
            </a:r>
            <a:endParaRPr lang="en-US" dirty="0"/>
          </a:p>
        </p:txBody>
      </p:sp>
      <p:sp>
        <p:nvSpPr>
          <p:cNvPr id="7" name="Slide Number Placeholder 4"/>
          <p:cNvSpPr>
            <a:spLocks noGrp="1"/>
          </p:cNvSpPr>
          <p:nvPr>
            <p:ph type="sldNum" sz="quarter" idx="14"/>
          </p:nvPr>
        </p:nvSpPr>
        <p:spPr>
          <a:xfrm>
            <a:off x="6781800" y="6480175"/>
            <a:ext cx="2133600" cy="365125"/>
          </a:xfrm>
        </p:spPr>
        <p:txBody>
          <a:bodyPr/>
          <a:lstStyle>
            <a:lvl1pPr>
              <a:defRPr sz="1400" b="1">
                <a:solidFill>
                  <a:schemeClr val="tx1"/>
                </a:solidFill>
              </a:defRPr>
            </a:lvl1pPr>
          </a:lstStyle>
          <a:p>
            <a:fld id="{9FCF169D-E9C2-4CF3-9A21-554EE24B7444}" type="slidenum">
              <a:rPr lang="en-US" altLang="en-US"/>
              <a:pPr/>
              <a:t>‹#›</a:t>
            </a:fld>
            <a:endParaRPr lang="en-US" altLang="en-US"/>
          </a:p>
        </p:txBody>
      </p:sp>
    </p:spTree>
    <p:extLst>
      <p:ext uri="{BB962C8B-B14F-4D97-AF65-F5344CB8AC3E}">
        <p14:creationId xmlns:p14="http://schemas.microsoft.com/office/powerpoint/2010/main" val="4257389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2DAB-7094-45B8-85D5-D3661D95DC5B}" type="datetime1">
              <a:rPr lang="en-IN" smtClean="0"/>
              <a:t>27-05-2023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4FD5-78CE-41EC-A6B3-EF4AEB480BBC}" type="datetime1">
              <a:rPr lang="en-IN" smtClean="0"/>
              <a:t>27-05-2023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1333A-BE4E-400F-A4CA-D41FE49C0AF3}" type="datetime1">
              <a:rPr lang="en-IN" smtClean="0"/>
              <a:t>27-05-2023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480F4-017A-4C1F-A28C-40BA672543BC}" type="datetime1">
              <a:rPr lang="en-IN" smtClean="0"/>
              <a:t>27-05-2023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754546-14BA-4044-BB86-079C670A4630}" type="datetime1">
              <a:rPr lang="en-IN" smtClean="0"/>
              <a:t>27-05-2023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70F5-3E6E-4EC8-A936-EEBE2A3C996B}" type="datetime1">
              <a:rPr lang="en-IN" smtClean="0"/>
              <a:t>27-05-2023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07454-F2FE-43D6-B9C6-10AC861791CE}" type="datetime1">
              <a:rPr lang="en-IN" smtClean="0"/>
              <a:t>27-05-2023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CD4FC3-D5A8-4EF5-B5C4-3704EAC82C58}" type="datetime1">
              <a:rPr lang="en-IN" smtClean="0"/>
              <a:t>27-05-2023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dirty="0"/>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C924-6359-49B9-9C33-86D2C3D15BE7}" type="datetime1">
              <a:rPr lang="en-IN" smtClean="0"/>
              <a:t>27-05-2023</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dirty="0"/>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rtlCol="0">
            <a:normAutofit/>
          </a:bodyPr>
          <a:lstStyle/>
          <a:p>
            <a:pPr algn="ctr"/>
            <a:r>
              <a:rPr lang="en-US" sz="3200" dirty="0">
                <a:solidFill>
                  <a:srgbClr val="7030A0"/>
                </a:solidFill>
                <a:effectLst/>
                <a:latin typeface="Arial" panose="020B0604020202020204" pitchFamily="34" charset="0"/>
                <a:cs typeface="Arial" panose="020B0604020202020204" pitchFamily="34" charset="0"/>
              </a:rPr>
              <a:t>A Study on </a:t>
            </a:r>
            <a:r>
              <a:rPr lang="en-US" sz="3200" dirty="0" err="1">
                <a:solidFill>
                  <a:srgbClr val="7030A0"/>
                </a:solidFill>
                <a:effectLst/>
                <a:latin typeface="Arial" panose="020B0604020202020204" pitchFamily="34" charset="0"/>
                <a:cs typeface="Arial" panose="020B0604020202020204" pitchFamily="34" charset="0"/>
              </a:rPr>
              <a:t>Blockchain</a:t>
            </a:r>
            <a:r>
              <a:rPr lang="en-US" sz="3200" dirty="0">
                <a:solidFill>
                  <a:srgbClr val="7030A0"/>
                </a:solidFill>
                <a:effectLst/>
                <a:latin typeface="Arial" panose="020B0604020202020204" pitchFamily="34" charset="0"/>
                <a:cs typeface="Arial" panose="020B0604020202020204" pitchFamily="34" charset="0"/>
              </a:rPr>
              <a:t> Base for </a:t>
            </a:r>
            <a:r>
              <a:rPr lang="en-US" sz="3200" dirty="0" smtClean="0">
                <a:solidFill>
                  <a:srgbClr val="7030A0"/>
                </a:solidFill>
                <a:effectLst/>
                <a:latin typeface="Arial" panose="020B0604020202020204" pitchFamily="34" charset="0"/>
                <a:cs typeface="Arial" panose="020B0604020202020204" pitchFamily="34" charset="0"/>
              </a:rPr>
              <a:t>Students Marks </a:t>
            </a:r>
            <a:r>
              <a:rPr lang="en-US" sz="3200" dirty="0">
                <a:solidFill>
                  <a:srgbClr val="7030A0"/>
                </a:solidFill>
                <a:effectLst/>
                <a:latin typeface="Arial" panose="020B0604020202020204" pitchFamily="34" charset="0"/>
                <a:cs typeface="Arial" panose="020B0604020202020204" pitchFamily="34" charset="0"/>
              </a:rPr>
              <a:t>Data Management Using PBFT Algorithm</a:t>
            </a:r>
          </a:p>
        </p:txBody>
      </p:sp>
      <p:graphicFrame>
        <p:nvGraphicFramePr>
          <p:cNvPr id="2" name="Diagram 1"/>
          <p:cNvGraphicFramePr/>
          <p:nvPr>
            <p:extLst>
              <p:ext uri="{D42A27DB-BD31-4B8C-83A1-F6EECF244321}">
                <p14:modId xmlns:p14="http://schemas.microsoft.com/office/powerpoint/2010/main" val="1092035019"/>
              </p:ext>
            </p:extLst>
          </p:nvPr>
        </p:nvGraphicFramePr>
        <p:xfrm>
          <a:off x="685800" y="3771901"/>
          <a:ext cx="3754315" cy="247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677650934"/>
              </p:ext>
            </p:extLst>
          </p:nvPr>
        </p:nvGraphicFramePr>
        <p:xfrm>
          <a:off x="4819262" y="3771901"/>
          <a:ext cx="3962400" cy="23182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101" name="TextBox 6"/>
          <p:cNvSpPr txBox="1">
            <a:spLocks noChangeArrowheads="1"/>
          </p:cNvSpPr>
          <p:nvPr/>
        </p:nvSpPr>
        <p:spPr bwMode="auto">
          <a:xfrm>
            <a:off x="3581400" y="6362700"/>
            <a:ext cx="22174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smtClean="0">
                <a:latin typeface="Calibri" panose="020F0502020204030204" pitchFamily="34" charset="0"/>
              </a:rPr>
              <a:t>Sunday</a:t>
            </a:r>
            <a:r>
              <a:rPr lang="en-US" altLang="en-US" dirty="0">
                <a:latin typeface="Calibri" panose="020F0502020204030204" pitchFamily="34" charset="0"/>
              </a:rPr>
              <a:t>, </a:t>
            </a:r>
            <a:r>
              <a:rPr lang="en-US" altLang="en-US" dirty="0" smtClean="0">
                <a:latin typeface="Calibri" panose="020F0502020204030204" pitchFamily="34" charset="0"/>
              </a:rPr>
              <a:t>28 May, 2022</a:t>
            </a:r>
            <a:endParaRPr lang="en-US" altLang="en-US" dirty="0">
              <a:latin typeface="Calibri" panose="020F0502020204030204" pitchFamily="34" charset="0"/>
            </a:endParaRPr>
          </a:p>
        </p:txBody>
      </p:sp>
    </p:spTree>
    <p:extLst>
      <p:ext uri="{BB962C8B-B14F-4D97-AF65-F5344CB8AC3E}">
        <p14:creationId xmlns:p14="http://schemas.microsoft.com/office/powerpoint/2010/main" val="42809511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10</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606669" y="237391"/>
            <a:ext cx="7908681" cy="529195"/>
          </a:xfrm>
        </p:spPr>
        <p:txBody>
          <a:bodyPr>
            <a:noAutofit/>
          </a:bodyPr>
          <a:lstStyle/>
          <a:p>
            <a:pPr algn="ctr"/>
            <a:r>
              <a:rPr lang="en-US" sz="3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PBFT Algorithm</a:t>
            </a:r>
            <a:endParaRPr lang="en-IN" sz="3400" b="1" dirty="0">
              <a:solidFill>
                <a:srgbClr val="7030A0"/>
              </a:solidFill>
              <a:latin typeface="Arial" panose="020B0604020202020204" pitchFamily="34" charset="0"/>
              <a:cs typeface="Arial" panose="020B0604020202020204" pitchFamily="34" charset="0"/>
            </a:endParaRPr>
          </a:p>
        </p:txBody>
      </p:sp>
      <p:pic>
        <p:nvPicPr>
          <p:cNvPr id="8" name="Content Placeholder 3" descr="pbft algorithm communication visual">
            <a:extLst>
              <a:ext uri="{FF2B5EF4-FFF2-40B4-BE49-F238E27FC236}">
                <a16:creationId xmlns:a16="http://schemas.microsoft.com/office/drawing/2014/main" id="{74F2A2CA-A8EE-EE53-723C-64BEFD6D6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6669" y="992844"/>
            <a:ext cx="7558573" cy="5261073"/>
          </a:xfrm>
          <a:prstGeom prst="rect">
            <a:avLst/>
          </a:prstGeom>
          <a:noFill/>
          <a:ln>
            <a:noFill/>
          </a:ln>
        </p:spPr>
      </p:pic>
    </p:spTree>
    <p:extLst>
      <p:ext uri="{BB962C8B-B14F-4D97-AF65-F5344CB8AC3E}">
        <p14:creationId xmlns:p14="http://schemas.microsoft.com/office/powerpoint/2010/main" val="2833875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11</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523143" y="289083"/>
            <a:ext cx="7886700" cy="530258"/>
          </a:xfrm>
        </p:spPr>
        <p:txBody>
          <a:bodyPr>
            <a:noAutofit/>
          </a:bodyPr>
          <a:lstStyle/>
          <a:p>
            <a:pPr algn="ctr"/>
            <a:r>
              <a:rPr lang="en-US" sz="3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AES Algorithm</a:t>
            </a:r>
            <a:endParaRPr lang="en-IN" sz="3400" b="1" dirty="0">
              <a:solidFill>
                <a:srgbClr val="7030A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CA213CD1-2AA6-0D25-5865-17FDA5578D9C}"/>
              </a:ext>
            </a:extLst>
          </p:cNvPr>
          <p:cNvSpPr>
            <a:spLocks noGrp="1"/>
          </p:cNvSpPr>
          <p:nvPr>
            <p:ph idx="4294967295"/>
          </p:nvPr>
        </p:nvSpPr>
        <p:spPr>
          <a:xfrm>
            <a:off x="523143" y="819341"/>
            <a:ext cx="8255977" cy="4859668"/>
          </a:xfrm>
          <a:prstGeom prst="rect">
            <a:avLst/>
          </a:prstGeom>
        </p:spPr>
        <p:txBody>
          <a:bodyPr>
            <a:noAutofit/>
          </a:bodyPr>
          <a:lstStyle/>
          <a:p>
            <a:pPr algn="just">
              <a:lnSpc>
                <a:spcPct val="150000"/>
              </a:lnSpc>
              <a:spcBef>
                <a:spcPts val="0"/>
              </a:spcBef>
            </a:pPr>
            <a:r>
              <a:rPr lang="en-US" sz="2400" b="0" i="0" dirty="0">
                <a:solidFill>
                  <a:srgbClr val="3D3D4E"/>
                </a:solidFill>
                <a:effectLst/>
                <a:latin typeface="Arial" panose="020B0604020202020204" pitchFamily="34" charset="0"/>
                <a:cs typeface="Arial" panose="020B0604020202020204" pitchFamily="34" charset="0"/>
              </a:rPr>
              <a:t>The </a:t>
            </a:r>
            <a:r>
              <a:rPr lang="en-US" sz="2400" b="1" i="0" dirty="0">
                <a:solidFill>
                  <a:srgbClr val="7030A0"/>
                </a:solidFill>
                <a:effectLst/>
                <a:latin typeface="Arial" panose="020B0604020202020204" pitchFamily="34" charset="0"/>
                <a:cs typeface="Arial" panose="020B0604020202020204" pitchFamily="34" charset="0"/>
              </a:rPr>
              <a:t>AES algorithm</a:t>
            </a:r>
            <a:r>
              <a:rPr lang="en-US" sz="2400" b="1" i="0" dirty="0">
                <a:solidFill>
                  <a:srgbClr val="3D3D4E"/>
                </a:solidFill>
                <a:effectLst/>
                <a:latin typeface="Arial" panose="020B0604020202020204" pitchFamily="34" charset="0"/>
                <a:cs typeface="Arial" panose="020B0604020202020204" pitchFamily="34" charset="0"/>
              </a:rPr>
              <a:t> </a:t>
            </a:r>
            <a:r>
              <a:rPr lang="en-US" sz="2400" b="0" i="0" dirty="0">
                <a:solidFill>
                  <a:srgbClr val="3D3D4E"/>
                </a:solidFill>
                <a:effectLst/>
                <a:latin typeface="Arial" panose="020B0604020202020204" pitchFamily="34" charset="0"/>
                <a:cs typeface="Arial" panose="020B0604020202020204" pitchFamily="34" charset="0"/>
              </a:rPr>
              <a:t>is a symmetrical block cipher algorithm that takes plain text in blocks of 256 bits and converts them to ciphertext using keys of 128, 192, and 256 bits</a:t>
            </a:r>
          </a:p>
          <a:p>
            <a:pPr algn="just">
              <a:lnSpc>
                <a:spcPct val="150000"/>
              </a:lnSpc>
              <a:spcBef>
                <a:spcPts val="0"/>
              </a:spcBef>
            </a:pPr>
            <a:r>
              <a:rPr lang="en-US" sz="2400" b="1" i="0" dirty="0">
                <a:solidFill>
                  <a:srgbClr val="7030A0"/>
                </a:solidFill>
                <a:effectLst/>
                <a:latin typeface="Arial" panose="020B0604020202020204" pitchFamily="34" charset="0"/>
                <a:cs typeface="Arial" panose="020B0604020202020204" pitchFamily="34" charset="0"/>
              </a:rPr>
              <a:t>SHA-256 </a:t>
            </a:r>
            <a:r>
              <a:rPr lang="en-US" sz="2400" b="0" i="0" dirty="0">
                <a:solidFill>
                  <a:srgbClr val="3E4348"/>
                </a:solidFill>
                <a:effectLst/>
                <a:latin typeface="Arial" panose="020B0604020202020204" pitchFamily="34" charset="0"/>
                <a:cs typeface="Arial" panose="020B0604020202020204" pitchFamily="34" charset="0"/>
              </a:rPr>
              <a:t>in cryptographic hash function.</a:t>
            </a:r>
          </a:p>
          <a:p>
            <a:pPr algn="just">
              <a:lnSpc>
                <a:spcPct val="150000"/>
              </a:lnSpc>
              <a:spcBef>
                <a:spcPts val="0"/>
              </a:spcBef>
            </a:pPr>
            <a:r>
              <a:rPr lang="en-US" sz="2400" dirty="0">
                <a:solidFill>
                  <a:srgbClr val="3E4348"/>
                </a:solidFill>
                <a:latin typeface="Arial" panose="020B0604020202020204" pitchFamily="34" charset="0"/>
                <a:cs typeface="Arial" panose="020B0604020202020204" pitchFamily="34" charset="0"/>
              </a:rPr>
              <a:t>Uses </a:t>
            </a:r>
            <a:r>
              <a:rPr lang="en-US" sz="2400" b="1" dirty="0">
                <a:solidFill>
                  <a:srgbClr val="7030A0"/>
                </a:solidFill>
                <a:latin typeface="Arial" panose="020B0604020202020204" pitchFamily="34" charset="0"/>
                <a:cs typeface="Arial" panose="020B0604020202020204" pitchFamily="34" charset="0"/>
              </a:rPr>
              <a:t>256 bit key </a:t>
            </a:r>
            <a:r>
              <a:rPr lang="en-US" sz="2400" dirty="0">
                <a:solidFill>
                  <a:srgbClr val="3E4348"/>
                </a:solidFill>
                <a:latin typeface="Arial" panose="020B0604020202020204" pitchFamily="34" charset="0"/>
                <a:cs typeface="Arial" panose="020B0604020202020204" pitchFamily="34" charset="0"/>
              </a:rPr>
              <a:t>to </a:t>
            </a:r>
            <a:r>
              <a:rPr lang="en-US" sz="2400" b="1" dirty="0">
                <a:solidFill>
                  <a:srgbClr val="7030A0"/>
                </a:solidFill>
                <a:latin typeface="Arial" panose="020B0604020202020204" pitchFamily="34" charset="0"/>
                <a:cs typeface="Arial" panose="020B0604020202020204" pitchFamily="34" charset="0"/>
              </a:rPr>
              <a:t>encrypt data </a:t>
            </a:r>
            <a:r>
              <a:rPr lang="en-US" sz="2400" dirty="0">
                <a:solidFill>
                  <a:srgbClr val="3E4348"/>
                </a:solidFill>
                <a:latin typeface="Arial" panose="020B0604020202020204" pitchFamily="34" charset="0"/>
                <a:cs typeface="Arial" panose="020B0604020202020204" pitchFamily="34" charset="0"/>
              </a:rPr>
              <a:t>into unrecognizable text.</a:t>
            </a:r>
          </a:p>
          <a:p>
            <a:pPr algn="just">
              <a:lnSpc>
                <a:spcPct val="150000"/>
              </a:lnSpc>
              <a:spcBef>
                <a:spcPts val="0"/>
              </a:spcBef>
            </a:pPr>
            <a:r>
              <a:rPr lang="en-US" sz="2400" b="1" i="0" dirty="0">
                <a:solidFill>
                  <a:srgbClr val="7030A0"/>
                </a:solidFill>
                <a:effectLst/>
                <a:latin typeface="Arial" panose="020B0604020202020204" pitchFamily="34" charset="0"/>
                <a:cs typeface="Arial" panose="020B0604020202020204" pitchFamily="34" charset="0"/>
              </a:rPr>
              <a:t>Plain </a:t>
            </a:r>
            <a:r>
              <a:rPr lang="en-US" sz="2400" b="1" i="0" dirty="0" smtClean="0">
                <a:solidFill>
                  <a:srgbClr val="7030A0"/>
                </a:solidFill>
                <a:effectLst/>
                <a:latin typeface="Arial" panose="020B0604020202020204" pitchFamily="34" charset="0"/>
                <a:cs typeface="Arial" panose="020B0604020202020204" pitchFamily="34" charset="0"/>
              </a:rPr>
              <a:t>text </a:t>
            </a:r>
            <a:r>
              <a:rPr lang="en-US" sz="2400" b="0" i="0" dirty="0" smtClean="0">
                <a:solidFill>
                  <a:srgbClr val="3E4348"/>
                </a:solidFill>
                <a:effectLst/>
                <a:latin typeface="Arial" panose="020B0604020202020204" pitchFamily="34" charset="0"/>
                <a:cs typeface="Arial" panose="020B0604020202020204" pitchFamily="34" charset="0"/>
              </a:rPr>
              <a:t>(</a:t>
            </a:r>
            <a:r>
              <a:rPr lang="en-US" sz="2400" b="0" i="0" dirty="0">
                <a:solidFill>
                  <a:srgbClr val="3E4348"/>
                </a:solidFill>
                <a:effectLst/>
                <a:latin typeface="Arial" panose="020B0604020202020204" pitchFamily="34" charset="0"/>
                <a:cs typeface="Arial" panose="020B0604020202020204" pitchFamily="34" charset="0"/>
              </a:rPr>
              <a:t>32 bits words)-</a:t>
            </a:r>
            <a:r>
              <a:rPr lang="en-US" sz="2400" b="1" i="0" dirty="0">
                <a:solidFill>
                  <a:srgbClr val="7030A0"/>
                </a:solidFill>
                <a:effectLst/>
                <a:latin typeface="Arial" panose="020B0604020202020204" pitchFamily="34" charset="0"/>
                <a:cs typeface="Arial" panose="020B0604020202020204" pitchFamily="34" charset="0"/>
              </a:rPr>
              <a:t>Block </a:t>
            </a:r>
            <a:r>
              <a:rPr lang="en-US" sz="2400" b="1" i="0" dirty="0" smtClean="0">
                <a:solidFill>
                  <a:srgbClr val="7030A0"/>
                </a:solidFill>
                <a:effectLst/>
                <a:latin typeface="Arial" panose="020B0604020202020204" pitchFamily="34" charset="0"/>
                <a:cs typeface="Arial" panose="020B0604020202020204" pitchFamily="34" charset="0"/>
              </a:rPr>
              <a:t>size </a:t>
            </a:r>
            <a:r>
              <a:rPr lang="en-US" sz="2400" b="0" i="0" dirty="0" smtClean="0">
                <a:solidFill>
                  <a:srgbClr val="3E4348"/>
                </a:solidFill>
                <a:effectLst/>
                <a:latin typeface="Arial" panose="020B0604020202020204" pitchFamily="34" charset="0"/>
                <a:cs typeface="Arial" panose="020B0604020202020204" pitchFamily="34" charset="0"/>
              </a:rPr>
              <a:t>(</a:t>
            </a:r>
            <a:r>
              <a:rPr lang="en-US" sz="2400" b="0" i="0" dirty="0">
                <a:solidFill>
                  <a:srgbClr val="3E4348"/>
                </a:solidFill>
                <a:effectLst/>
                <a:latin typeface="Arial" panose="020B0604020202020204" pitchFamily="34" charset="0"/>
                <a:cs typeface="Arial" panose="020B0604020202020204" pitchFamily="34" charset="0"/>
              </a:rPr>
              <a:t>256 bits)</a:t>
            </a:r>
          </a:p>
          <a:p>
            <a:pPr algn="just">
              <a:lnSpc>
                <a:spcPct val="150000"/>
              </a:lnSpc>
              <a:spcBef>
                <a:spcPts val="0"/>
              </a:spcBef>
            </a:pPr>
            <a:r>
              <a:rPr lang="en-US" sz="2400" dirty="0">
                <a:solidFill>
                  <a:srgbClr val="3E4348"/>
                </a:solidFill>
                <a:latin typeface="Arial" panose="020B0604020202020204" pitchFamily="34" charset="0"/>
                <a:cs typeface="Arial" panose="020B0604020202020204" pitchFamily="34" charset="0"/>
              </a:rPr>
              <a:t>No of </a:t>
            </a:r>
            <a:r>
              <a:rPr lang="en-US" sz="2400" b="1" dirty="0">
                <a:solidFill>
                  <a:srgbClr val="7030A0"/>
                </a:solidFill>
                <a:latin typeface="Arial" panose="020B0604020202020204" pitchFamily="34" charset="0"/>
                <a:cs typeface="Arial" panose="020B0604020202020204" pitchFamily="34" charset="0"/>
              </a:rPr>
              <a:t>rounds</a:t>
            </a:r>
            <a:r>
              <a:rPr lang="en-US" sz="2400" dirty="0">
                <a:solidFill>
                  <a:srgbClr val="3E4348"/>
                </a:solidFill>
                <a:latin typeface="Arial" panose="020B0604020202020204" pitchFamily="34" charset="0"/>
                <a:cs typeface="Arial" panose="020B0604020202020204" pitchFamily="34" charset="0"/>
              </a:rPr>
              <a:t>-10 –</a:t>
            </a:r>
            <a:r>
              <a:rPr lang="en-US" sz="2400" b="1" dirty="0">
                <a:solidFill>
                  <a:srgbClr val="7030A0"/>
                </a:solidFill>
                <a:latin typeface="Arial" panose="020B0604020202020204" pitchFamily="34" charset="0"/>
                <a:cs typeface="Arial" panose="020B0604020202020204" pitchFamily="34" charset="0"/>
              </a:rPr>
              <a:t>cipher </a:t>
            </a:r>
            <a:r>
              <a:rPr lang="en-US" sz="2400" b="1" dirty="0" smtClean="0">
                <a:solidFill>
                  <a:srgbClr val="7030A0"/>
                </a:solidFill>
                <a:latin typeface="Arial" panose="020B0604020202020204" pitchFamily="34" charset="0"/>
                <a:cs typeface="Arial" panose="020B0604020202020204" pitchFamily="34" charset="0"/>
              </a:rPr>
              <a:t>text </a:t>
            </a:r>
            <a:r>
              <a:rPr lang="en-US" sz="2400" dirty="0" smtClean="0">
                <a:solidFill>
                  <a:srgbClr val="3E4348"/>
                </a:solidFill>
                <a:latin typeface="Arial" panose="020B0604020202020204" pitchFamily="34" charset="0"/>
                <a:cs typeface="Arial" panose="020B0604020202020204" pitchFamily="34" charset="0"/>
              </a:rPr>
              <a:t>(</a:t>
            </a:r>
            <a:r>
              <a:rPr lang="en-US" sz="2400" dirty="0">
                <a:solidFill>
                  <a:srgbClr val="3E4348"/>
                </a:solidFill>
                <a:latin typeface="Arial" panose="020B0604020202020204" pitchFamily="34" charset="0"/>
                <a:cs typeface="Arial" panose="020B0604020202020204" pitchFamily="34" charset="0"/>
              </a:rPr>
              <a:t>256 bits)</a:t>
            </a:r>
            <a:endParaRPr lang="en-US" sz="2400" b="0" i="0" dirty="0">
              <a:solidFill>
                <a:srgbClr val="3E4348"/>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6518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12</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452804" y="280291"/>
            <a:ext cx="7886700" cy="530258"/>
          </a:xfrm>
        </p:spPr>
        <p:txBody>
          <a:bodyPr>
            <a:noAutofit/>
          </a:bodyPr>
          <a:lstStyle/>
          <a:p>
            <a:pPr algn="ctr"/>
            <a:r>
              <a:rPr lang="en-US" sz="3400" b="1" dirty="0">
                <a:solidFill>
                  <a:srgbClr val="7030A0"/>
                </a:solidFill>
                <a:latin typeface="Arial" panose="020B0604020202020204" pitchFamily="34" charset="0"/>
                <a:ea typeface="Calibri" panose="020F0502020204030204" pitchFamily="34" charset="0"/>
                <a:cs typeface="Arial" panose="020B0604020202020204" pitchFamily="34" charset="0"/>
              </a:rPr>
              <a:t>AES Algorithm</a:t>
            </a:r>
            <a:endParaRPr lang="en-IN" sz="3400" b="1" dirty="0">
              <a:solidFill>
                <a:srgbClr val="7030A0"/>
              </a:solidFill>
              <a:latin typeface="Arial" panose="020B0604020202020204" pitchFamily="34" charset="0"/>
              <a:cs typeface="Arial" panose="020B0604020202020204" pitchFamily="34" charset="0"/>
            </a:endParaRPr>
          </a:p>
        </p:txBody>
      </p:sp>
      <p:pic>
        <p:nvPicPr>
          <p:cNvPr id="8" name="Content Placeholder 4" descr="Diagram&#10;&#10;Description automatically generated">
            <a:extLst>
              <a:ext uri="{FF2B5EF4-FFF2-40B4-BE49-F238E27FC236}">
                <a16:creationId xmlns:a16="http://schemas.microsoft.com/office/drawing/2014/main" id="{28620FBE-B3C2-5412-F7EB-720B9766F9F5}"/>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15522" y="1193543"/>
            <a:ext cx="7543271" cy="4830762"/>
          </a:xfrm>
          <a:prstGeom prst="rect">
            <a:avLst/>
          </a:prstGeom>
        </p:spPr>
      </p:pic>
      <p:sp>
        <p:nvSpPr>
          <p:cNvPr id="3" name="Can 2"/>
          <p:cNvSpPr/>
          <p:nvPr/>
        </p:nvSpPr>
        <p:spPr>
          <a:xfrm>
            <a:off x="2528596" y="3844212"/>
            <a:ext cx="634482" cy="1007706"/>
          </a:xfrm>
          <a:prstGeom prst="can">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5750768" y="3844212"/>
            <a:ext cx="634482" cy="1007706"/>
          </a:xfrm>
          <a:prstGeom prst="can">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849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13</a:t>
            </a:fld>
            <a:endParaRPr lang="en-US" altLang="en-US">
              <a:latin typeface="Calibri" panose="020F0502020204030204" pitchFamily="34" charset="0"/>
            </a:endParaRPr>
          </a:p>
        </p:txBody>
      </p:sp>
      <p:sp>
        <p:nvSpPr>
          <p:cNvPr id="8" name="Content Placeholder 2">
            <a:extLst>
              <a:ext uri="{FF2B5EF4-FFF2-40B4-BE49-F238E27FC236}">
                <a16:creationId xmlns:a16="http://schemas.microsoft.com/office/drawing/2014/main" id="{E719C65B-3D6C-D325-2121-CECCB5AFA4C5}"/>
              </a:ext>
            </a:extLst>
          </p:cNvPr>
          <p:cNvSpPr>
            <a:spLocks noGrp="1"/>
          </p:cNvSpPr>
          <p:nvPr>
            <p:ph idx="4294967295"/>
          </p:nvPr>
        </p:nvSpPr>
        <p:spPr>
          <a:xfrm>
            <a:off x="421105" y="1106905"/>
            <a:ext cx="8265695" cy="5432008"/>
          </a:xfrm>
          <a:prstGeom prst="rect">
            <a:avLst/>
          </a:prstGeom>
        </p:spPr>
        <p:txBody>
          <a:bodyPr>
            <a:normAutofit/>
          </a:bodyPr>
          <a:lstStyle/>
          <a:p>
            <a:pPr algn="just">
              <a:lnSpc>
                <a:spcPct val="150000"/>
              </a:lnSpc>
            </a:pPr>
            <a:r>
              <a:rPr lang="en-IN" sz="2400" dirty="0">
                <a:latin typeface="Arial" panose="020B0604020202020204" pitchFamily="34" charset="0"/>
                <a:cs typeface="Arial" panose="020B0604020202020204" pitchFamily="34" charset="0"/>
              </a:rPr>
              <a:t>The </a:t>
            </a:r>
            <a:r>
              <a:rPr lang="en-IN" sz="2400" b="1" dirty="0">
                <a:solidFill>
                  <a:srgbClr val="7030A0"/>
                </a:solidFill>
                <a:latin typeface="Arial" panose="020B0604020202020204" pitchFamily="34" charset="0"/>
                <a:cs typeface="Arial" panose="020B0604020202020204" pitchFamily="34" charset="0"/>
              </a:rPr>
              <a:t>blockchain</a:t>
            </a:r>
            <a:r>
              <a:rPr lang="en-IN" sz="2400" dirty="0">
                <a:latin typeface="Arial" panose="020B0604020202020204" pitchFamily="34" charset="0"/>
                <a:cs typeface="Arial" panose="020B0604020202020204" pitchFamily="34" charset="0"/>
              </a:rPr>
              <a:t> is responsible for ensuring the </a:t>
            </a:r>
            <a:r>
              <a:rPr lang="en-IN" sz="2400" b="1" dirty="0">
                <a:solidFill>
                  <a:srgbClr val="7030A0"/>
                </a:solidFill>
                <a:latin typeface="Arial" panose="020B0604020202020204" pitchFamily="34" charset="0"/>
                <a:cs typeface="Arial" panose="020B0604020202020204" pitchFamily="34" charset="0"/>
              </a:rPr>
              <a:t>security</a:t>
            </a:r>
            <a:r>
              <a:rPr lang="en-IN" sz="2400" dirty="0">
                <a:latin typeface="Arial" panose="020B0604020202020204" pitchFamily="34" charset="0"/>
                <a:cs typeface="Arial" panose="020B0604020202020204" pitchFamily="34" charset="0"/>
              </a:rPr>
              <a:t> and auditability of the data, the smart contract is used to define the </a:t>
            </a:r>
            <a:r>
              <a:rPr lang="en-IN" sz="2400" b="1" dirty="0">
                <a:solidFill>
                  <a:srgbClr val="7030A0"/>
                </a:solidFill>
                <a:latin typeface="Arial" panose="020B0604020202020204" pitchFamily="34" charset="0"/>
                <a:cs typeface="Arial" panose="020B0604020202020204" pitchFamily="34" charset="0"/>
              </a:rPr>
              <a:t>permissions</a:t>
            </a:r>
            <a:r>
              <a:rPr lang="en-IN" sz="2400" dirty="0">
                <a:latin typeface="Arial" panose="020B0604020202020204" pitchFamily="34" charset="0"/>
                <a:cs typeface="Arial" panose="020B0604020202020204" pitchFamily="34" charset="0"/>
              </a:rPr>
              <a:t> </a:t>
            </a:r>
            <a:r>
              <a:rPr lang="en-IN" sz="2400" b="1" dirty="0">
                <a:solidFill>
                  <a:srgbClr val="7030A0"/>
                </a:solidFill>
                <a:latin typeface="Arial" panose="020B0604020202020204" pitchFamily="34" charset="0"/>
                <a:cs typeface="Arial" panose="020B0604020202020204" pitchFamily="34" charset="0"/>
              </a:rPr>
              <a:t>of</a:t>
            </a:r>
            <a:r>
              <a:rPr lang="en-IN" sz="2400" b="1" dirty="0">
                <a:latin typeface="Arial" panose="020B0604020202020204" pitchFamily="34" charset="0"/>
                <a:cs typeface="Arial" panose="020B0604020202020204" pitchFamily="34" charset="0"/>
              </a:rPr>
              <a:t> </a:t>
            </a:r>
            <a:r>
              <a:rPr lang="en-IN" sz="2400" b="1" dirty="0">
                <a:solidFill>
                  <a:srgbClr val="7030A0"/>
                </a:solidFill>
                <a:latin typeface="Arial" panose="020B0604020202020204" pitchFamily="34" charset="0"/>
                <a:cs typeface="Arial" panose="020B0604020202020204" pitchFamily="34" charset="0"/>
              </a:rPr>
              <a:t>the</a:t>
            </a:r>
            <a:r>
              <a:rPr lang="en-IN" sz="2400" b="1" dirty="0">
                <a:latin typeface="Arial" panose="020B0604020202020204" pitchFamily="34" charset="0"/>
                <a:cs typeface="Arial" panose="020B0604020202020204" pitchFamily="34" charset="0"/>
              </a:rPr>
              <a:t> </a:t>
            </a:r>
            <a:r>
              <a:rPr lang="en-IN" sz="2400" b="1" dirty="0">
                <a:solidFill>
                  <a:srgbClr val="7030A0"/>
                </a:solidFill>
                <a:latin typeface="Arial" panose="020B0604020202020204" pitchFamily="34" charset="0"/>
                <a:cs typeface="Arial" panose="020B0604020202020204" pitchFamily="34" charset="0"/>
              </a:rPr>
              <a:t>records</a:t>
            </a:r>
            <a:r>
              <a:rPr lang="en-IN" sz="2400" dirty="0">
                <a:latin typeface="Arial" panose="020B0604020202020204" pitchFamily="34" charset="0"/>
                <a:cs typeface="Arial" panose="020B0604020202020204" pitchFamily="34" charset="0"/>
              </a:rPr>
              <a:t> and to regulate the behaviours of the member nodes</a:t>
            </a:r>
            <a:endParaRPr lang="en-US" sz="2400" dirty="0">
              <a:latin typeface="Arial" panose="020B0604020202020204" pitchFamily="34" charset="0"/>
              <a:cs typeface="Arial" panose="020B0604020202020204" pitchFamily="34" charset="0"/>
            </a:endParaRPr>
          </a:p>
          <a:p>
            <a:pPr algn="just">
              <a:lnSpc>
                <a:spcPct val="150000"/>
              </a:lnSpc>
            </a:pPr>
            <a:r>
              <a:rPr lang="en-IN" sz="2400" dirty="0">
                <a:latin typeface="Arial" panose="020B0604020202020204" pitchFamily="34" charset="0"/>
                <a:cs typeface="Arial" panose="020B0604020202020204" pitchFamily="34" charset="0"/>
              </a:rPr>
              <a:t>We remark that </a:t>
            </a:r>
            <a:r>
              <a:rPr lang="en-IN" sz="2400" b="1" dirty="0">
                <a:solidFill>
                  <a:srgbClr val="7030A0"/>
                </a:solidFill>
                <a:latin typeface="Arial" panose="020B0604020202020204" pitchFamily="34" charset="0"/>
                <a:cs typeface="Arial" panose="020B0604020202020204" pitchFamily="34" charset="0"/>
              </a:rPr>
              <a:t>public blockchain is not suited</a:t>
            </a:r>
            <a:r>
              <a:rPr lang="en-IN" sz="2400" b="1"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in this case, because educational records are related to personal privacy and contain </a:t>
            </a:r>
            <a:r>
              <a:rPr lang="en-IN" sz="2400" b="1" dirty="0">
                <a:solidFill>
                  <a:srgbClr val="7030A0"/>
                </a:solidFill>
                <a:latin typeface="Arial" panose="020B0604020202020204" pitchFamily="34" charset="0"/>
                <a:cs typeface="Arial" panose="020B0604020202020204" pitchFamily="34" charset="0"/>
              </a:rPr>
              <a:t>sensitive</a:t>
            </a:r>
            <a:r>
              <a:rPr lang="en-IN" sz="2400" dirty="0">
                <a:latin typeface="Arial" panose="020B0604020202020204" pitchFamily="34" charset="0"/>
                <a:cs typeface="Arial" panose="020B0604020202020204" pitchFamily="34" charset="0"/>
              </a:rPr>
              <a:t> </a:t>
            </a:r>
            <a:r>
              <a:rPr lang="en-IN" sz="2400" b="1" dirty="0">
                <a:solidFill>
                  <a:srgbClr val="7030A0"/>
                </a:solidFill>
                <a:latin typeface="Arial" panose="020B0604020202020204" pitchFamily="34" charset="0"/>
                <a:cs typeface="Arial" panose="020B0604020202020204" pitchFamily="34" charset="0"/>
              </a:rPr>
              <a:t>information</a:t>
            </a:r>
            <a:r>
              <a:rPr lang="en-IN" sz="2400" dirty="0">
                <a:latin typeface="Arial" panose="020B0604020202020204" pitchFamily="34" charset="0"/>
                <a:cs typeface="Arial" panose="020B0604020202020204" pitchFamily="34" charset="0"/>
              </a:rPr>
              <a:t>, such as family address, age, contact details, etc. </a:t>
            </a:r>
          </a:p>
          <a:p>
            <a:endParaRPr lang="en-IN" sz="2400" dirty="0">
              <a:latin typeface="Arial" panose="020B0604020202020204" pitchFamily="34" charset="0"/>
              <a:cs typeface="Arial" panose="020B0604020202020204" pitchFamily="34" charset="0"/>
            </a:endParaRPr>
          </a:p>
        </p:txBody>
      </p:sp>
      <p:sp>
        <p:nvSpPr>
          <p:cNvPr id="9" name="Title 2"/>
          <p:cNvSpPr>
            <a:spLocks noGrp="1"/>
          </p:cNvSpPr>
          <p:nvPr>
            <p:ph type="title"/>
          </p:nvPr>
        </p:nvSpPr>
        <p:spPr>
          <a:xfrm>
            <a:off x="621319" y="182880"/>
            <a:ext cx="7886700" cy="796081"/>
          </a:xfrm>
        </p:spPr>
        <p:txBody>
          <a:bodyPr>
            <a:normAutofit fontScale="90000"/>
          </a:bodyPr>
          <a:lstStyle/>
          <a:p>
            <a:pPr algn="ctr"/>
            <a:r>
              <a:rPr lang="en-US" sz="3400" dirty="0" err="1" smtClean="0">
                <a:solidFill>
                  <a:srgbClr val="7030A0"/>
                </a:solidFill>
                <a:latin typeface="Arial" panose="020B0604020202020204" pitchFamily="34" charset="0"/>
                <a:cs typeface="Arial" panose="020B0604020202020204" pitchFamily="34" charset="0"/>
              </a:rPr>
              <a:t>BlockChain</a:t>
            </a:r>
            <a:r>
              <a:rPr lang="en-US" sz="3400" dirty="0" smtClean="0">
                <a:solidFill>
                  <a:srgbClr val="7030A0"/>
                </a:solidFill>
                <a:latin typeface="Arial" panose="020B0604020202020204" pitchFamily="34" charset="0"/>
                <a:cs typeface="Arial" panose="020B0604020202020204" pitchFamily="34" charset="0"/>
              </a:rPr>
              <a:t> System Model For </a:t>
            </a:r>
            <a:br>
              <a:rPr lang="en-US" sz="3400" dirty="0" smtClean="0">
                <a:solidFill>
                  <a:srgbClr val="7030A0"/>
                </a:solidFill>
                <a:latin typeface="Arial" panose="020B0604020202020204" pitchFamily="34" charset="0"/>
                <a:cs typeface="Arial" panose="020B0604020202020204" pitchFamily="34" charset="0"/>
              </a:rPr>
            </a:br>
            <a:r>
              <a:rPr lang="en-US" sz="3400" dirty="0" smtClean="0">
                <a:solidFill>
                  <a:srgbClr val="7030A0"/>
                </a:solidFill>
                <a:latin typeface="Arial" panose="020B0604020202020204" pitchFamily="34" charset="0"/>
                <a:cs typeface="Arial" panose="020B0604020202020204" pitchFamily="34" charset="0"/>
              </a:rPr>
              <a:t>Students Marks Management</a:t>
            </a:r>
            <a:endParaRPr lang="en-US" sz="34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6361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14</a:t>
            </a:fld>
            <a:endParaRPr lang="en-US" altLang="en-US">
              <a:latin typeface="Calibri" panose="020F0502020204030204" pitchFamily="34" charset="0"/>
            </a:endParaRPr>
          </a:p>
        </p:txBody>
      </p:sp>
      <p:sp>
        <p:nvSpPr>
          <p:cNvPr id="8" name="Content Placeholder 2">
            <a:extLst>
              <a:ext uri="{FF2B5EF4-FFF2-40B4-BE49-F238E27FC236}">
                <a16:creationId xmlns:a16="http://schemas.microsoft.com/office/drawing/2014/main" id="{F002BEC1-FC24-A0AB-A2A1-8CA0316986DC}"/>
              </a:ext>
            </a:extLst>
          </p:cNvPr>
          <p:cNvSpPr>
            <a:spLocks noGrp="1"/>
          </p:cNvSpPr>
          <p:nvPr>
            <p:ph idx="4294967295"/>
          </p:nvPr>
        </p:nvSpPr>
        <p:spPr>
          <a:xfrm>
            <a:off x="457200" y="1075531"/>
            <a:ext cx="8229600" cy="5463382"/>
          </a:xfrm>
          <a:prstGeom prst="rect">
            <a:avLst/>
          </a:prstGeom>
        </p:spPr>
        <p:txBody>
          <a:bodyPr>
            <a:normAutofit/>
          </a:bodyPr>
          <a:lstStyle/>
          <a:p>
            <a:pPr algn="just">
              <a:lnSpc>
                <a:spcPct val="120000"/>
              </a:lnSpc>
            </a:pPr>
            <a:r>
              <a:rPr lang="en-IN" sz="2400" dirty="0">
                <a:latin typeface="Arial" panose="020B0604020202020204" pitchFamily="34" charset="0"/>
                <a:cs typeface="Arial" panose="020B0604020202020204" pitchFamily="34" charset="0"/>
              </a:rPr>
              <a:t>Moreover, even if the institutions put encrypted data on the </a:t>
            </a:r>
            <a:r>
              <a:rPr lang="en-IN" sz="2400" b="1" dirty="0">
                <a:solidFill>
                  <a:srgbClr val="7030A0"/>
                </a:solidFill>
                <a:latin typeface="Arial" panose="020B0604020202020204" pitchFamily="34" charset="0"/>
                <a:cs typeface="Arial" panose="020B0604020202020204" pitchFamily="34" charset="0"/>
              </a:rPr>
              <a:t>public blockchain</a:t>
            </a:r>
            <a:r>
              <a:rPr lang="en-IN" sz="2400" dirty="0">
                <a:latin typeface="Arial" panose="020B0604020202020204" pitchFamily="34" charset="0"/>
                <a:cs typeface="Arial" panose="020B0604020202020204" pitchFamily="34" charset="0"/>
              </a:rPr>
              <a:t>, it still will expose their operation situations and statistical data. </a:t>
            </a:r>
          </a:p>
          <a:p>
            <a:pPr algn="just">
              <a:lnSpc>
                <a:spcPct val="120000"/>
              </a:lnSpc>
            </a:pPr>
            <a:r>
              <a:rPr lang="en-IN" sz="2400" dirty="0">
                <a:latin typeface="Arial" panose="020B0604020202020204" pitchFamily="34" charset="0"/>
                <a:cs typeface="Arial" panose="020B0604020202020204" pitchFamily="34" charset="0"/>
              </a:rPr>
              <a:t>We firstly use </a:t>
            </a:r>
            <a:r>
              <a:rPr lang="en-IN" sz="2400" b="1" dirty="0">
                <a:solidFill>
                  <a:srgbClr val="7030A0"/>
                </a:solidFill>
                <a:latin typeface="Arial" panose="020B0604020202020204" pitchFamily="34" charset="0"/>
                <a:cs typeface="Arial" panose="020B0604020202020204" pitchFamily="34" charset="0"/>
              </a:rPr>
              <a:t>data masking</a:t>
            </a:r>
            <a:r>
              <a:rPr lang="en-IN" sz="2400" b="1"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for the part of the student’s private data and then encrypt it and store it on the server. </a:t>
            </a:r>
          </a:p>
          <a:p>
            <a:pPr algn="just">
              <a:lnSpc>
                <a:spcPct val="120000"/>
              </a:lnSpc>
            </a:pPr>
            <a:r>
              <a:rPr lang="en-IN" sz="2400" dirty="0">
                <a:latin typeface="Arial" panose="020B0604020202020204" pitchFamily="34" charset="0"/>
                <a:cs typeface="Arial" panose="020B0604020202020204" pitchFamily="34" charset="0"/>
              </a:rPr>
              <a:t>The user must have the </a:t>
            </a:r>
            <a:r>
              <a:rPr lang="en-IN" sz="2400" b="1" dirty="0">
                <a:solidFill>
                  <a:srgbClr val="7030A0"/>
                </a:solidFill>
                <a:latin typeface="Arial" panose="020B0604020202020204" pitchFamily="34" charset="0"/>
                <a:cs typeface="Arial" panose="020B0604020202020204" pitchFamily="34" charset="0"/>
              </a:rPr>
              <a:t>authorization</a:t>
            </a:r>
            <a:r>
              <a:rPr lang="en-IN" sz="2400" dirty="0">
                <a:latin typeface="Arial" panose="020B0604020202020204" pitchFamily="34" charset="0"/>
                <a:cs typeface="Arial" panose="020B0604020202020204" pitchFamily="34" charset="0"/>
              </a:rPr>
              <a:t> of the data owner to query the data, and the verification of the user’s authority is realized using a smart contract. Students can take their documents using </a:t>
            </a:r>
            <a:r>
              <a:rPr lang="en-US" sz="2400" b="1" dirty="0">
                <a:solidFill>
                  <a:srgbClr val="7030A0"/>
                </a:solidFill>
                <a:latin typeface="Arial" panose="020B0604020202020204" pitchFamily="34" charset="0"/>
                <a:cs typeface="Arial" panose="020B0604020202020204" pitchFamily="34" charset="0"/>
              </a:rPr>
              <a:t>Secret </a:t>
            </a:r>
            <a:r>
              <a:rPr lang="en-IN" sz="2400" b="1" dirty="0" smtClean="0">
                <a:solidFill>
                  <a:srgbClr val="7030A0"/>
                </a:solidFill>
                <a:latin typeface="Arial" panose="020B0604020202020204" pitchFamily="34" charset="0"/>
                <a:cs typeface="Arial" panose="020B0604020202020204" pitchFamily="34" charset="0"/>
              </a:rPr>
              <a:t>key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from the server.</a:t>
            </a:r>
            <a:endParaRPr lang="en-US" sz="2400" dirty="0">
              <a:latin typeface="Arial" panose="020B0604020202020204" pitchFamily="34" charset="0"/>
              <a:cs typeface="Arial" panose="020B0604020202020204" pitchFamily="34" charset="0"/>
            </a:endParaRPr>
          </a:p>
          <a:p>
            <a:pPr>
              <a:lnSpc>
                <a:spcPct val="120000"/>
              </a:lnSpc>
            </a:pPr>
            <a:endParaRPr lang="en-IN" sz="2400" dirty="0">
              <a:latin typeface="Arial" panose="020B0604020202020204" pitchFamily="34" charset="0"/>
              <a:cs typeface="Arial" panose="020B0604020202020204" pitchFamily="34" charset="0"/>
            </a:endParaRPr>
          </a:p>
        </p:txBody>
      </p:sp>
      <p:sp>
        <p:nvSpPr>
          <p:cNvPr id="6" name="Title 2"/>
          <p:cNvSpPr>
            <a:spLocks noGrp="1"/>
          </p:cNvSpPr>
          <p:nvPr>
            <p:ph type="title"/>
          </p:nvPr>
        </p:nvSpPr>
        <p:spPr>
          <a:xfrm>
            <a:off x="621319" y="182880"/>
            <a:ext cx="7886700" cy="796081"/>
          </a:xfrm>
        </p:spPr>
        <p:txBody>
          <a:bodyPr>
            <a:normAutofit fontScale="90000"/>
          </a:bodyPr>
          <a:lstStyle/>
          <a:p>
            <a:pPr algn="ctr"/>
            <a:r>
              <a:rPr lang="en-US" sz="3400" dirty="0" err="1" smtClean="0">
                <a:solidFill>
                  <a:srgbClr val="7030A0"/>
                </a:solidFill>
                <a:latin typeface="Arial" panose="020B0604020202020204" pitchFamily="34" charset="0"/>
                <a:cs typeface="Arial" panose="020B0604020202020204" pitchFamily="34" charset="0"/>
              </a:rPr>
              <a:t>BlockChain</a:t>
            </a:r>
            <a:r>
              <a:rPr lang="en-US" sz="3400" dirty="0" smtClean="0">
                <a:solidFill>
                  <a:srgbClr val="7030A0"/>
                </a:solidFill>
                <a:latin typeface="Arial" panose="020B0604020202020204" pitchFamily="34" charset="0"/>
                <a:cs typeface="Arial" panose="020B0604020202020204" pitchFamily="34" charset="0"/>
              </a:rPr>
              <a:t> System Model For </a:t>
            </a:r>
            <a:br>
              <a:rPr lang="en-US" sz="3400" dirty="0" smtClean="0">
                <a:solidFill>
                  <a:srgbClr val="7030A0"/>
                </a:solidFill>
                <a:latin typeface="Arial" panose="020B0604020202020204" pitchFamily="34" charset="0"/>
                <a:cs typeface="Arial" panose="020B0604020202020204" pitchFamily="34" charset="0"/>
              </a:rPr>
            </a:br>
            <a:r>
              <a:rPr lang="en-US" sz="3400" dirty="0" smtClean="0">
                <a:solidFill>
                  <a:srgbClr val="7030A0"/>
                </a:solidFill>
                <a:latin typeface="Arial" panose="020B0604020202020204" pitchFamily="34" charset="0"/>
                <a:cs typeface="Arial" panose="020B0604020202020204" pitchFamily="34" charset="0"/>
              </a:rPr>
              <a:t>Students Marks Management (1)</a:t>
            </a:r>
            <a:endParaRPr lang="en-US" sz="34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407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629653"/>
          </a:xfrm>
        </p:spPr>
        <p:txBody>
          <a:bodyPr>
            <a:normAutofit/>
          </a:bodyPr>
          <a:lstStyle/>
          <a:p>
            <a:pPr algn="ctr">
              <a:defRPr/>
            </a:pPr>
            <a:r>
              <a:rPr lang="en-US" sz="3400" dirty="0" smtClean="0">
                <a:solidFill>
                  <a:srgbClr val="7030A0"/>
                </a:solidFill>
                <a:latin typeface="Arial" panose="020B0604020202020204" pitchFamily="34" charset="0"/>
                <a:cs typeface="Arial" panose="020B0604020202020204" pitchFamily="34" charset="0"/>
              </a:rPr>
              <a:t> System Architecture</a:t>
            </a:r>
            <a:endParaRPr lang="en-US" sz="3400" dirty="0">
              <a:latin typeface="Arial" panose="020B0604020202020204" pitchFamily="34" charset="0"/>
              <a:cs typeface="Arial" panose="020B0604020202020204" pitchFamily="34" charset="0"/>
            </a:endParaRPr>
          </a:p>
        </p:txBody>
      </p:sp>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15</a:t>
            </a:fld>
            <a:endParaRPr lang="en-US" altLang="en-US">
              <a:latin typeface="Calibri" panose="020F0502020204030204" pitchFamily="34" charset="0"/>
            </a:endParaRPr>
          </a:p>
        </p:txBody>
      </p:sp>
      <p:pic>
        <p:nvPicPr>
          <p:cNvPr id="6" name="Content Placeholder 7">
            <a:extLst>
              <a:ext uri="{FF2B5EF4-FFF2-40B4-BE49-F238E27FC236}">
                <a16:creationId xmlns:a16="http://schemas.microsoft.com/office/drawing/2014/main" id="{D20C5E50-6160-8930-9D6F-8DD50526A9E8}"/>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841052" y="782053"/>
            <a:ext cx="7845748" cy="5562763"/>
          </a:xfrm>
          <a:prstGeom prst="rect">
            <a:avLst/>
          </a:prstGeom>
          <a:noFill/>
          <a:ln>
            <a:noFill/>
          </a:ln>
        </p:spPr>
      </p:pic>
      <p:sp>
        <p:nvSpPr>
          <p:cNvPr id="2" name="Rectangle 1"/>
          <p:cNvSpPr/>
          <p:nvPr/>
        </p:nvSpPr>
        <p:spPr>
          <a:xfrm>
            <a:off x="4583430" y="1249680"/>
            <a:ext cx="487680" cy="110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Arial" panose="020B0604020202020204" pitchFamily="34" charset="0"/>
                <a:cs typeface="Arial" panose="020B0604020202020204" pitchFamily="34" charset="0"/>
              </a:rPr>
              <a:t>TEACHER</a:t>
            </a:r>
            <a:endParaRPr lang="en-US" sz="400" b="1" dirty="0">
              <a:solidFill>
                <a:schemeClr val="tx1"/>
              </a:solidFill>
              <a:latin typeface="Arial" panose="020B0604020202020204" pitchFamily="34" charset="0"/>
              <a:cs typeface="Arial" panose="020B0604020202020204" pitchFamily="34" charset="0"/>
            </a:endParaRPr>
          </a:p>
        </p:txBody>
      </p:sp>
      <p:sp>
        <p:nvSpPr>
          <p:cNvPr id="4" name="Rectangle 3"/>
          <p:cNvSpPr/>
          <p:nvPr/>
        </p:nvSpPr>
        <p:spPr>
          <a:xfrm>
            <a:off x="6568440" y="5516880"/>
            <a:ext cx="933450" cy="148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26530" y="5516880"/>
            <a:ext cx="1371600" cy="2247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smtClean="0">
                <a:solidFill>
                  <a:schemeClr val="tx1"/>
                </a:solidFill>
                <a:latin typeface="Arial" panose="020B0604020202020204" pitchFamily="34" charset="0"/>
                <a:cs typeface="Arial" panose="020B0604020202020204" pitchFamily="34" charset="0"/>
              </a:rPr>
              <a:t>TEACHER ACCEPTS REQUEST</a:t>
            </a:r>
            <a:endParaRPr lang="en-US" sz="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3377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509337"/>
          </a:xfrm>
        </p:spPr>
        <p:txBody>
          <a:bodyPr>
            <a:noAutofit/>
          </a:bodyPr>
          <a:lstStyle/>
          <a:p>
            <a:pPr algn="ctr">
              <a:defRPr/>
            </a:pPr>
            <a:r>
              <a:rPr lang="en-US" sz="3400" dirty="0">
                <a:solidFill>
                  <a:srgbClr val="7030A0"/>
                </a:solidFill>
                <a:latin typeface="Arial" panose="020B0604020202020204" pitchFamily="34" charset="0"/>
                <a:ea typeface="Calibri" panose="020F0502020204030204" pitchFamily="34" charset="0"/>
                <a:cs typeface="Arial" panose="020B0604020202020204" pitchFamily="34" charset="0"/>
              </a:rPr>
              <a:t>System Design – Use Case Diagram</a:t>
            </a:r>
            <a:endParaRPr lang="en-US" sz="3400" dirty="0">
              <a:latin typeface="Arial" panose="020B0604020202020204" pitchFamily="34" charset="0"/>
              <a:cs typeface="Arial" panose="020B0604020202020204" pitchFamily="34" charset="0"/>
            </a:endParaRPr>
          </a:p>
        </p:txBody>
      </p:sp>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16</a:t>
            </a:fld>
            <a:endParaRPr lang="en-US" altLang="en-US">
              <a:latin typeface="Calibri" panose="020F0502020204030204" pitchFamily="34" charset="0"/>
            </a:endParaRPr>
          </a:p>
        </p:txBody>
      </p:sp>
      <p:pic>
        <p:nvPicPr>
          <p:cNvPr id="6" name="Picture 5">
            <a:extLst>
              <a:ext uri="{FF2B5EF4-FFF2-40B4-BE49-F238E27FC236}">
                <a16:creationId xmlns:a16="http://schemas.microsoft.com/office/drawing/2014/main" id="{D9AD12B8-0988-8A7F-ACAA-57F306D5F3E7}"/>
              </a:ext>
            </a:extLst>
          </p:cNvPr>
          <p:cNvPicPr>
            <a:picLocks noChangeAspect="1"/>
          </p:cNvPicPr>
          <p:nvPr/>
        </p:nvPicPr>
        <p:blipFill>
          <a:blip r:embed="rId3"/>
          <a:stretch>
            <a:fillRect/>
          </a:stretch>
        </p:blipFill>
        <p:spPr>
          <a:xfrm>
            <a:off x="641838" y="740093"/>
            <a:ext cx="8273562" cy="5740082"/>
          </a:xfrm>
          <a:prstGeom prst="rect">
            <a:avLst/>
          </a:prstGeom>
        </p:spPr>
      </p:pic>
      <p:cxnSp>
        <p:nvCxnSpPr>
          <p:cNvPr id="4" name="Straight Connector 3"/>
          <p:cNvCxnSpPr/>
          <p:nvPr/>
        </p:nvCxnSpPr>
        <p:spPr>
          <a:xfrm flipH="1">
            <a:off x="4882896" y="1566672"/>
            <a:ext cx="6096" cy="146304"/>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749800" y="3172460"/>
            <a:ext cx="5080" cy="106680"/>
          </a:xfrm>
          <a:prstGeom prst="line">
            <a:avLst/>
          </a:prstGeom>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905069" y="2705877"/>
            <a:ext cx="1250302" cy="373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cs typeface="Arial" panose="020B0604020202020204" pitchFamily="34" charset="0"/>
              </a:rPr>
              <a:t>Teacher</a:t>
            </a:r>
            <a:endParaRPr lang="en-US"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1119673" y="5374433"/>
            <a:ext cx="1035698" cy="2612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Student</a:t>
            </a:r>
            <a:endParaRPr lang="en-US" dirty="0">
              <a:solidFill>
                <a:schemeClr val="tx1"/>
              </a:solidFill>
            </a:endParaRPr>
          </a:p>
        </p:txBody>
      </p:sp>
    </p:spTree>
    <p:extLst>
      <p:ext uri="{BB962C8B-B14F-4D97-AF65-F5344CB8AC3E}">
        <p14:creationId xmlns:p14="http://schemas.microsoft.com/office/powerpoint/2010/main" val="135883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17</a:t>
            </a:fld>
            <a:endParaRPr lang="en-US" altLang="en-US">
              <a:latin typeface="Calibri" panose="020F0502020204030204" pitchFamily="34" charset="0"/>
            </a:endParaRPr>
          </a:p>
        </p:txBody>
      </p:sp>
      <p:sp>
        <p:nvSpPr>
          <p:cNvPr id="6" name="Title 1">
            <a:extLst>
              <a:ext uri="{FF2B5EF4-FFF2-40B4-BE49-F238E27FC236}">
                <a16:creationId xmlns:a16="http://schemas.microsoft.com/office/drawing/2014/main" id="{7513A726-45BD-4B17-BF54-42F7352C7AE4}"/>
              </a:ext>
            </a:extLst>
          </p:cNvPr>
          <p:cNvSpPr>
            <a:spLocks noGrp="1"/>
          </p:cNvSpPr>
          <p:nvPr>
            <p:ph type="title"/>
          </p:nvPr>
        </p:nvSpPr>
        <p:spPr>
          <a:xfrm>
            <a:off x="672612" y="368214"/>
            <a:ext cx="7886700" cy="530258"/>
          </a:xfrm>
        </p:spPr>
        <p:txBody>
          <a:bodyPr>
            <a:noAutofit/>
          </a:bodyPr>
          <a:lstStyle/>
          <a:p>
            <a:pPr algn="ctr"/>
            <a:r>
              <a:rPr lang="en-US" sz="3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System Design – ER Diagram</a:t>
            </a:r>
            <a:endParaRPr lang="en-IN" sz="3400" b="1" dirty="0">
              <a:solidFill>
                <a:srgbClr val="7030A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3066463-0529-C15F-8CAD-358A12374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85" y="1285738"/>
            <a:ext cx="8598877" cy="4890656"/>
          </a:xfrm>
          <a:prstGeom prst="rect">
            <a:avLst/>
          </a:prstGeom>
        </p:spPr>
      </p:pic>
      <p:sp>
        <p:nvSpPr>
          <p:cNvPr id="2" name="Oval 1"/>
          <p:cNvSpPr/>
          <p:nvPr/>
        </p:nvSpPr>
        <p:spPr>
          <a:xfrm>
            <a:off x="7523480" y="2738120"/>
            <a:ext cx="1035832" cy="6299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STORE</a:t>
            </a:r>
          </a:p>
          <a:p>
            <a:pPr algn="ctr"/>
            <a:r>
              <a:rPr lang="en-US" sz="800" b="1" dirty="0" smtClean="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STUDENTS MARKS</a:t>
            </a:r>
            <a:endParaRPr lang="en-US" sz="8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Rounded Rectangle 2"/>
          <p:cNvSpPr/>
          <p:nvPr/>
        </p:nvSpPr>
        <p:spPr>
          <a:xfrm>
            <a:off x="5387340" y="2621280"/>
            <a:ext cx="891540" cy="4953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rial" panose="020B0604020202020204" pitchFamily="34" charset="0"/>
                <a:cs typeface="Arial" panose="020B0604020202020204" pitchFamily="34" charset="0"/>
              </a:rPr>
              <a:t>TEACHER</a:t>
            </a:r>
            <a:endParaRPr lang="en-US" sz="105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242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593558"/>
          </a:xfrm>
        </p:spPr>
        <p:txBody>
          <a:bodyPr>
            <a:normAutofit/>
          </a:bodyPr>
          <a:lstStyle/>
          <a:p>
            <a:pPr algn="ctr">
              <a:defRPr/>
            </a:pPr>
            <a:r>
              <a:rPr lang="en-US" sz="3400" dirty="0">
                <a:solidFill>
                  <a:srgbClr val="7030A0"/>
                </a:solidFill>
                <a:latin typeface="Arial" panose="020B0604020202020204" pitchFamily="34" charset="0"/>
                <a:ea typeface="Calibri" panose="020F0502020204030204" pitchFamily="34" charset="0"/>
                <a:cs typeface="Arial" panose="020B0604020202020204" pitchFamily="34" charset="0"/>
              </a:rPr>
              <a:t>Module Description</a:t>
            </a:r>
            <a:endParaRPr lang="en-US" sz="3400" dirty="0">
              <a:latin typeface="Arial" panose="020B0604020202020204" pitchFamily="34" charset="0"/>
              <a:cs typeface="Arial" panose="020B0604020202020204" pitchFamily="34" charset="0"/>
            </a:endParaRPr>
          </a:p>
        </p:txBody>
      </p:sp>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18</a:t>
            </a:fld>
            <a:endParaRPr lang="en-US" altLang="en-US">
              <a:latin typeface="Calibri" panose="020F0502020204030204" pitchFamily="34" charset="0"/>
            </a:endParaRPr>
          </a:p>
        </p:txBody>
      </p:sp>
      <p:sp>
        <p:nvSpPr>
          <p:cNvPr id="6" name="Content Placeholder 2">
            <a:extLst>
              <a:ext uri="{FF2B5EF4-FFF2-40B4-BE49-F238E27FC236}">
                <a16:creationId xmlns:a16="http://schemas.microsoft.com/office/drawing/2014/main" id="{99A1B129-577A-766C-E261-D28D93F5B4FB}"/>
              </a:ext>
            </a:extLst>
          </p:cNvPr>
          <p:cNvSpPr>
            <a:spLocks noGrp="1"/>
          </p:cNvSpPr>
          <p:nvPr>
            <p:ph idx="4294967295"/>
          </p:nvPr>
        </p:nvSpPr>
        <p:spPr>
          <a:xfrm>
            <a:off x="506896" y="1172817"/>
            <a:ext cx="8179904" cy="5394999"/>
          </a:xfrm>
          <a:prstGeom prst="rect">
            <a:avLst/>
          </a:prstGeom>
        </p:spPr>
        <p:txBody>
          <a:bodyPr>
            <a:normAutofit/>
          </a:bodyPr>
          <a:lstStyle/>
          <a:p>
            <a:pPr marL="0" lvl="0" indent="0" algn="just">
              <a:lnSpc>
                <a:spcPct val="150000"/>
              </a:lnSpc>
              <a:buNone/>
            </a:pPr>
            <a:r>
              <a:rPr lang="en-GB" sz="2400" b="1" dirty="0" smtClean="0">
                <a:solidFill>
                  <a:srgbClr val="7030A0"/>
                </a:solidFill>
                <a:latin typeface="Arial" panose="020B0604020202020204" pitchFamily="34" charset="0"/>
                <a:cs typeface="Arial" panose="020B0604020202020204" pitchFamily="34" charset="0"/>
              </a:rPr>
              <a:t>Data  </a:t>
            </a:r>
            <a:r>
              <a:rPr lang="en-GB" sz="2400" b="1" dirty="0" smtClean="0">
                <a:solidFill>
                  <a:srgbClr val="7030A0"/>
                </a:solidFill>
                <a:latin typeface="Arial" panose="020B0604020202020204" pitchFamily="34" charset="0"/>
                <a:cs typeface="Arial" panose="020B0604020202020204" pitchFamily="34" charset="0"/>
              </a:rPr>
              <a:t>Request</a:t>
            </a:r>
            <a:endParaRPr lang="en-GB" sz="2400" b="1" dirty="0">
              <a:solidFill>
                <a:srgbClr val="7030A0"/>
              </a:solidFill>
              <a:latin typeface="Arial" panose="020B0604020202020204" pitchFamily="34" charset="0"/>
              <a:cs typeface="Arial" panose="020B0604020202020204" pitchFamily="34" charset="0"/>
            </a:endParaRPr>
          </a:p>
          <a:p>
            <a:pPr algn="just">
              <a:lnSpc>
                <a:spcPct val="150000"/>
              </a:lnSpc>
            </a:pPr>
            <a:r>
              <a:rPr lang="en-GB" sz="2400" dirty="0">
                <a:latin typeface="Arial" panose="020B0604020202020204" pitchFamily="34" charset="0"/>
                <a:cs typeface="Arial" panose="020B0604020202020204" pitchFamily="34" charset="0"/>
              </a:rPr>
              <a:t>The Students Data that is entered and encrypted in the Blockchain Database can only be accessed through </a:t>
            </a:r>
            <a:r>
              <a:rPr lang="en-GB" sz="2400" b="1" dirty="0">
                <a:solidFill>
                  <a:srgbClr val="7030A0"/>
                </a:solidFill>
                <a:latin typeface="Arial" panose="020B0604020202020204" pitchFamily="34" charset="0"/>
                <a:cs typeface="Arial" panose="020B0604020202020204" pitchFamily="34" charset="0"/>
              </a:rPr>
              <a:t>Secret Key</a:t>
            </a:r>
            <a:r>
              <a:rPr lang="en-IN" sz="2400" dirty="0">
                <a:latin typeface="Arial" panose="020B0604020202020204" pitchFamily="34" charset="0"/>
                <a:cs typeface="Arial" panose="020B0604020202020204" pitchFamily="34" charset="0"/>
              </a:rPr>
              <a:t>.</a:t>
            </a:r>
          </a:p>
          <a:p>
            <a:pPr algn="just">
              <a:lnSpc>
                <a:spcPct val="150000"/>
              </a:lnSpc>
            </a:pPr>
            <a:r>
              <a:rPr lang="en-GB" sz="2400" dirty="0">
                <a:latin typeface="Arial" panose="020B0604020202020204" pitchFamily="34" charset="0"/>
                <a:cs typeface="Arial" panose="020B0604020202020204" pitchFamily="34" charset="0"/>
              </a:rPr>
              <a:t>Once the student sends Data access request, it then comes under </a:t>
            </a:r>
            <a:r>
              <a:rPr lang="en-GB" sz="2400" b="1" dirty="0" smtClean="0">
                <a:solidFill>
                  <a:srgbClr val="7030A0"/>
                </a:solidFill>
                <a:latin typeface="Arial" panose="020B0604020202020204" pitchFamily="34" charset="0"/>
                <a:cs typeface="Arial" panose="020B0604020202020204" pitchFamily="34" charset="0"/>
              </a:rPr>
              <a:t>teacher </a:t>
            </a:r>
            <a:r>
              <a:rPr lang="en-GB" sz="2400" b="1" dirty="0">
                <a:solidFill>
                  <a:srgbClr val="7030A0"/>
                </a:solidFill>
                <a:latin typeface="Arial" panose="020B0604020202020204" pitchFamily="34" charset="0"/>
                <a:cs typeface="Arial" panose="020B0604020202020204" pitchFamily="34" charset="0"/>
              </a:rPr>
              <a:t>approval</a:t>
            </a:r>
            <a:r>
              <a:rPr lang="en-GB" sz="2400" dirty="0">
                <a:latin typeface="Arial" panose="020B0604020202020204" pitchFamily="34" charset="0"/>
                <a:cs typeface="Arial" panose="020B0604020202020204" pitchFamily="34" charset="0"/>
              </a:rPr>
              <a:t>.</a:t>
            </a:r>
          </a:p>
          <a:p>
            <a:pPr algn="just">
              <a:lnSpc>
                <a:spcPct val="150000"/>
              </a:lnSpc>
            </a:pPr>
            <a:r>
              <a:rPr lang="en-GB" sz="2400" dirty="0">
                <a:latin typeface="Arial" panose="020B0604020202020204" pitchFamily="34" charset="0"/>
                <a:cs typeface="Arial" panose="020B0604020202020204" pitchFamily="34" charset="0"/>
              </a:rPr>
              <a:t>When the </a:t>
            </a:r>
            <a:r>
              <a:rPr lang="en-GB" sz="2400" dirty="0">
                <a:latin typeface="Arial" panose="020B0604020202020204" pitchFamily="34" charset="0"/>
                <a:cs typeface="Arial" panose="020B0604020202020204" pitchFamily="34" charset="0"/>
              </a:rPr>
              <a:t>t</a:t>
            </a:r>
            <a:r>
              <a:rPr lang="en-GB" sz="2400" dirty="0" smtClean="0">
                <a:latin typeface="Arial" panose="020B0604020202020204" pitchFamily="34" charset="0"/>
                <a:cs typeface="Arial" panose="020B0604020202020204" pitchFamily="34" charset="0"/>
              </a:rPr>
              <a:t>eacher</a:t>
            </a:r>
            <a:r>
              <a:rPr lang="en-GB" sz="2400" dirty="0" smtClean="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gives approval, the </a:t>
            </a:r>
            <a:r>
              <a:rPr lang="en-GB" sz="2400" b="1" dirty="0">
                <a:solidFill>
                  <a:srgbClr val="7030A0"/>
                </a:solidFill>
                <a:latin typeface="Arial" panose="020B0604020202020204" pitchFamily="34" charset="0"/>
                <a:cs typeface="Arial" panose="020B0604020202020204" pitchFamily="34" charset="0"/>
              </a:rPr>
              <a:t>respective secret key</a:t>
            </a:r>
            <a:r>
              <a:rPr lang="en-GB" sz="2400" dirty="0">
                <a:latin typeface="Arial" panose="020B0604020202020204" pitchFamily="34" charset="0"/>
                <a:cs typeface="Arial" panose="020B0604020202020204" pitchFamily="34" charset="0"/>
              </a:rPr>
              <a:t> for that students data is sent to the student.</a:t>
            </a:r>
          </a:p>
          <a:p>
            <a:pPr marL="0" lvl="0" indent="0" algn="just">
              <a:lnSpc>
                <a:spcPct val="150000"/>
              </a:lnSpc>
              <a:buNone/>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604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19</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611066" y="262706"/>
            <a:ext cx="7886700" cy="530258"/>
          </a:xfrm>
        </p:spPr>
        <p:txBody>
          <a:bodyPr>
            <a:noAutofit/>
          </a:bodyPr>
          <a:lstStyle/>
          <a:p>
            <a:pPr algn="ctr"/>
            <a:r>
              <a:rPr lang="en-US" sz="3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Module Description</a:t>
            </a:r>
            <a:endParaRPr lang="en-IN" sz="3400" b="1" dirty="0">
              <a:solidFill>
                <a:srgbClr val="7030A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C3FAE234-BA17-00F5-EC6B-AC8A5C1648CB}"/>
              </a:ext>
            </a:extLst>
          </p:cNvPr>
          <p:cNvSpPr>
            <a:spLocks noGrp="1"/>
          </p:cNvSpPr>
          <p:nvPr>
            <p:ph idx="4294967295"/>
          </p:nvPr>
        </p:nvSpPr>
        <p:spPr>
          <a:xfrm>
            <a:off x="439616" y="954488"/>
            <a:ext cx="8229600" cy="5364163"/>
          </a:xfrm>
          <a:prstGeom prst="rect">
            <a:avLst/>
          </a:prstGeom>
        </p:spPr>
        <p:txBody>
          <a:bodyPr>
            <a:noAutofit/>
          </a:bodyPr>
          <a:lstStyle/>
          <a:p>
            <a:pPr marL="0" lvl="0" indent="0" algn="just">
              <a:lnSpc>
                <a:spcPct val="150000"/>
              </a:lnSpc>
              <a:buNone/>
            </a:pPr>
            <a:r>
              <a:rPr lang="en-GB" sz="2200" b="1" dirty="0" smtClean="0">
                <a:solidFill>
                  <a:srgbClr val="7030A0"/>
                </a:solidFill>
                <a:latin typeface="Arial" panose="020B0604020202020204" pitchFamily="34" charset="0"/>
                <a:cs typeface="Arial" panose="020B0604020202020204" pitchFamily="34" charset="0"/>
              </a:rPr>
              <a:t>Encrypted Data </a:t>
            </a:r>
            <a:r>
              <a:rPr lang="en-GB" sz="2200" b="1" dirty="0" smtClean="0">
                <a:solidFill>
                  <a:srgbClr val="7030A0"/>
                </a:solidFill>
                <a:latin typeface="Arial" panose="020B0604020202020204" pitchFamily="34" charset="0"/>
                <a:cs typeface="Arial" panose="020B0604020202020204" pitchFamily="34" charset="0"/>
              </a:rPr>
              <a:t>Storing</a:t>
            </a:r>
            <a:endParaRPr lang="en-GB" sz="2200" b="1" dirty="0">
              <a:solidFill>
                <a:srgbClr val="7030A0"/>
              </a:solidFill>
              <a:latin typeface="Arial" panose="020B0604020202020204" pitchFamily="34" charset="0"/>
              <a:cs typeface="Arial" panose="020B0604020202020204" pitchFamily="34" charset="0"/>
            </a:endParaRPr>
          </a:p>
          <a:p>
            <a:pPr algn="just">
              <a:lnSpc>
                <a:spcPct val="150000"/>
              </a:lnSpc>
            </a:pPr>
            <a:r>
              <a:rPr lang="en-IN" sz="2200" dirty="0">
                <a:latin typeface="Arial" panose="020B0604020202020204" pitchFamily="34" charset="0"/>
                <a:cs typeface="Arial" panose="020B0604020202020204" pitchFamily="34" charset="0"/>
              </a:rPr>
              <a:t>The encrypted data is stored in the storage server and their </a:t>
            </a:r>
            <a:r>
              <a:rPr lang="en-IN" sz="2200" b="1" dirty="0">
                <a:solidFill>
                  <a:srgbClr val="7030A0"/>
                </a:solidFill>
                <a:latin typeface="Arial" panose="020B0604020202020204" pitchFamily="34" charset="0"/>
                <a:cs typeface="Arial" panose="020B0604020202020204" pitchFamily="34" charset="0"/>
              </a:rPr>
              <a:t>hash</a:t>
            </a:r>
            <a:r>
              <a:rPr lang="en-IN" sz="2200" dirty="0">
                <a:latin typeface="Arial" panose="020B0604020202020204" pitchFamily="34" charset="0"/>
                <a:cs typeface="Arial" panose="020B0604020202020204" pitchFamily="34" charset="0"/>
              </a:rPr>
              <a:t> is put on the blockchain and </a:t>
            </a:r>
            <a:r>
              <a:rPr lang="en-IN" sz="2200" b="1" dirty="0">
                <a:solidFill>
                  <a:srgbClr val="7030A0"/>
                </a:solidFill>
                <a:latin typeface="Arial" panose="020B0604020202020204" pitchFamily="34" charset="0"/>
                <a:cs typeface="Arial" panose="020B0604020202020204" pitchFamily="34" charset="0"/>
              </a:rPr>
              <a:t>keyword</a:t>
            </a:r>
            <a:r>
              <a:rPr lang="en-IN" sz="2200" dirty="0">
                <a:latin typeface="Arial" panose="020B0604020202020204" pitchFamily="34" charset="0"/>
                <a:cs typeface="Arial" panose="020B0604020202020204" pitchFamily="34" charset="0"/>
              </a:rPr>
              <a:t> also </a:t>
            </a:r>
            <a:r>
              <a:rPr lang="en-IN" sz="2200" b="1" dirty="0">
                <a:solidFill>
                  <a:srgbClr val="7030A0"/>
                </a:solidFill>
                <a:latin typeface="Arial" panose="020B0604020202020204" pitchFamily="34" charset="0"/>
                <a:cs typeface="Arial" panose="020B0604020202020204" pitchFamily="34" charset="0"/>
              </a:rPr>
              <a:t>generated</a:t>
            </a:r>
            <a:r>
              <a:rPr lang="en-IN" sz="2200" dirty="0">
                <a:latin typeface="Arial" panose="020B0604020202020204" pitchFamily="34" charset="0"/>
                <a:cs typeface="Arial" panose="020B0604020202020204" pitchFamily="34" charset="0"/>
              </a:rPr>
              <a:t> for the each student for the security.  The amount of data on student education records is huge. </a:t>
            </a:r>
          </a:p>
          <a:p>
            <a:pPr algn="just">
              <a:lnSpc>
                <a:spcPct val="150000"/>
              </a:lnSpc>
            </a:pPr>
            <a:r>
              <a:rPr lang="en-IN" sz="2200" dirty="0">
                <a:latin typeface="Arial" panose="020B0604020202020204" pitchFamily="34" charset="0"/>
                <a:cs typeface="Arial" panose="020B0604020202020204" pitchFamily="34" charset="0"/>
              </a:rPr>
              <a:t>For the transmission of big data used </a:t>
            </a:r>
            <a:r>
              <a:rPr lang="en-IN" sz="2200" b="1" dirty="0">
                <a:solidFill>
                  <a:srgbClr val="7030A0"/>
                </a:solidFill>
                <a:latin typeface="Arial" panose="020B0604020202020204" pitchFamily="34" charset="0"/>
                <a:cs typeface="Arial" panose="020B0604020202020204" pitchFamily="34" charset="0"/>
              </a:rPr>
              <a:t>Encryption</a:t>
            </a:r>
            <a:r>
              <a:rPr lang="en-IN" sz="2200" b="1" dirty="0">
                <a:latin typeface="Arial" panose="020B0604020202020204" pitchFamily="34" charset="0"/>
                <a:cs typeface="Arial" panose="020B0604020202020204" pitchFamily="34" charset="0"/>
              </a:rPr>
              <a:t> </a:t>
            </a:r>
            <a:r>
              <a:rPr lang="en-IN" sz="2200" b="1" dirty="0">
                <a:solidFill>
                  <a:srgbClr val="7030A0"/>
                </a:solidFill>
                <a:latin typeface="Arial" panose="020B0604020202020204" pitchFamily="34" charset="0"/>
                <a:cs typeface="Arial" panose="020B0604020202020204" pitchFamily="34" charset="0"/>
              </a:rPr>
              <a:t>algorithm</a:t>
            </a:r>
            <a:r>
              <a:rPr lang="en-IN" sz="2200" dirty="0">
                <a:latin typeface="Arial" panose="020B0604020202020204" pitchFamily="34" charset="0"/>
                <a:cs typeface="Arial" panose="020B0604020202020204" pitchFamily="34" charset="0"/>
              </a:rPr>
              <a:t>. The original records and files are </a:t>
            </a:r>
            <a:r>
              <a:rPr lang="en-IN" sz="2200" b="1" dirty="0">
                <a:solidFill>
                  <a:srgbClr val="7030A0"/>
                </a:solidFill>
                <a:latin typeface="Arial" panose="020B0604020202020204" pitchFamily="34" charset="0"/>
                <a:cs typeface="Arial" panose="020B0604020202020204" pitchFamily="34" charset="0"/>
              </a:rPr>
              <a:t>encrypted</a:t>
            </a:r>
            <a:r>
              <a:rPr lang="en-IN" sz="2200" b="1" dirty="0">
                <a:latin typeface="Arial" panose="020B0604020202020204" pitchFamily="34" charset="0"/>
                <a:cs typeface="Arial" panose="020B0604020202020204" pitchFamily="34" charset="0"/>
              </a:rPr>
              <a:t> </a:t>
            </a:r>
            <a:r>
              <a:rPr lang="en-IN" sz="2200" b="1" dirty="0">
                <a:solidFill>
                  <a:srgbClr val="7030A0"/>
                </a:solidFill>
                <a:latin typeface="Arial" panose="020B0604020202020204" pitchFamily="34" charset="0"/>
                <a:cs typeface="Arial" panose="020B0604020202020204" pitchFamily="34" charset="0"/>
              </a:rPr>
              <a:t>and</a:t>
            </a:r>
            <a:r>
              <a:rPr lang="en-IN" sz="2200" b="1" dirty="0">
                <a:latin typeface="Arial" panose="020B0604020202020204" pitchFamily="34" charset="0"/>
                <a:cs typeface="Arial" panose="020B0604020202020204" pitchFamily="34" charset="0"/>
              </a:rPr>
              <a:t> </a:t>
            </a:r>
            <a:r>
              <a:rPr lang="en-IN" sz="2200" b="1" dirty="0">
                <a:solidFill>
                  <a:srgbClr val="7030A0"/>
                </a:solidFill>
                <a:latin typeface="Arial" panose="020B0604020202020204" pitchFamily="34" charset="0"/>
                <a:cs typeface="Arial" panose="020B0604020202020204" pitchFamily="34" charset="0"/>
              </a:rPr>
              <a:t>stored</a:t>
            </a:r>
            <a:r>
              <a:rPr lang="en-IN" sz="2200" b="1"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in the storage server. The blockchain database is chosen as the storage server to efficiently store and retrieve data and support encrypted storage of files.</a:t>
            </a:r>
          </a:p>
          <a:p>
            <a:pPr marL="0" lvl="0" indent="0" algn="just">
              <a:lnSpc>
                <a:spcPct val="150000"/>
              </a:lnSpc>
              <a:buNone/>
            </a:pPr>
            <a:endParaRPr lang="en-GB" sz="2200" dirty="0">
              <a:latin typeface="Arial" panose="020B0604020202020204" pitchFamily="34" charset="0"/>
              <a:cs typeface="Arial" panose="020B0604020202020204" pitchFamily="34" charset="0"/>
            </a:endParaRPr>
          </a:p>
          <a:p>
            <a:pPr marL="0" lvl="0" indent="0" algn="just">
              <a:lnSpc>
                <a:spcPct val="150000"/>
              </a:lnSpc>
              <a:buNone/>
            </a:pP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824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73075" y="1295400"/>
            <a:ext cx="8229600" cy="4953000"/>
          </a:xfrm>
        </p:spPr>
        <p:txBody>
          <a:bodyPr>
            <a:normAutofit/>
          </a:bodyPr>
          <a:lstStyle/>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Introduction </a:t>
            </a: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Objectives</a:t>
            </a: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Literature </a:t>
            </a:r>
            <a:r>
              <a:rPr lang="en-US" sz="2400" b="1" dirty="0">
                <a:solidFill>
                  <a:schemeClr val="tx1"/>
                </a:solidFill>
                <a:latin typeface="Arial" panose="020B0604020202020204" pitchFamily="34" charset="0"/>
                <a:cs typeface="Arial" panose="020B0604020202020204" pitchFamily="34" charset="0"/>
              </a:rPr>
              <a:t>Survey</a:t>
            </a:r>
            <a:endParaRPr lang="en-US" sz="2400" b="1" dirty="0" smtClean="0">
              <a:solidFill>
                <a:schemeClr val="tx1"/>
              </a:solidFill>
              <a:latin typeface="Arial" panose="020B0604020202020204" pitchFamily="34" charset="0"/>
              <a:cs typeface="Arial" panose="020B0604020202020204" pitchFamily="34" charset="0"/>
            </a:endParaRPr>
          </a:p>
          <a:p>
            <a:pPr>
              <a:buFont typeface="Arial" charset="0"/>
              <a:buChar char="•"/>
              <a:defRPr/>
            </a:pPr>
            <a:r>
              <a:rPr lang="en-US" sz="2400" b="1" dirty="0">
                <a:solidFill>
                  <a:schemeClr val="tx1"/>
                </a:solidFill>
                <a:latin typeface="Arial" panose="020B0604020202020204" pitchFamily="34" charset="0"/>
                <a:cs typeface="Arial" panose="020B0604020202020204" pitchFamily="34" charset="0"/>
              </a:rPr>
              <a:t>Existing </a:t>
            </a:r>
            <a:r>
              <a:rPr lang="en-US" sz="2400" b="1" dirty="0" smtClean="0">
                <a:solidFill>
                  <a:schemeClr val="tx1"/>
                </a:solidFill>
                <a:latin typeface="Arial" panose="020B0604020202020204" pitchFamily="34" charset="0"/>
                <a:cs typeface="Arial" panose="020B0604020202020204" pitchFamily="34" charset="0"/>
              </a:rPr>
              <a:t>Storage </a:t>
            </a:r>
            <a:r>
              <a:rPr lang="en-US" sz="2400" b="1" dirty="0">
                <a:solidFill>
                  <a:schemeClr val="tx1"/>
                </a:solidFill>
                <a:latin typeface="Arial" panose="020B0604020202020204" pitchFamily="34" charset="0"/>
                <a:cs typeface="Arial" panose="020B0604020202020204" pitchFamily="34" charset="0"/>
              </a:rPr>
              <a:t>M</a:t>
            </a:r>
            <a:r>
              <a:rPr lang="en-US" sz="2400" b="1" dirty="0" smtClean="0">
                <a:solidFill>
                  <a:schemeClr val="tx1"/>
                </a:solidFill>
                <a:latin typeface="Arial" panose="020B0604020202020204" pitchFamily="34" charset="0"/>
                <a:cs typeface="Arial" panose="020B0604020202020204" pitchFamily="34" charset="0"/>
              </a:rPr>
              <a:t>anagement </a:t>
            </a:r>
            <a:r>
              <a:rPr lang="en-US" sz="2400" b="1" dirty="0" smtClean="0">
                <a:solidFill>
                  <a:schemeClr val="tx1"/>
                </a:solidFill>
                <a:latin typeface="Arial" panose="020B0604020202020204" pitchFamily="34" charset="0"/>
                <a:cs typeface="Arial" panose="020B0604020202020204" pitchFamily="34" charset="0"/>
              </a:rPr>
              <a:t>System</a:t>
            </a: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Some </a:t>
            </a:r>
            <a:r>
              <a:rPr lang="en-US" sz="2400" b="1" dirty="0" err="1" smtClean="0">
                <a:solidFill>
                  <a:schemeClr val="tx1"/>
                </a:solidFill>
                <a:latin typeface="Arial" panose="020B0604020202020204" pitchFamily="34" charset="0"/>
                <a:cs typeface="Arial" panose="020B0604020202020204" pitchFamily="34" charset="0"/>
              </a:rPr>
              <a:t>Blockchain</a:t>
            </a:r>
            <a:r>
              <a:rPr lang="en-US" sz="2400" b="1" dirty="0" smtClean="0">
                <a:solidFill>
                  <a:schemeClr val="tx1"/>
                </a:solidFill>
                <a:latin typeface="Arial" panose="020B0604020202020204" pitchFamily="34" charset="0"/>
                <a:cs typeface="Arial" panose="020B0604020202020204" pitchFamily="34" charset="0"/>
              </a:rPr>
              <a:t> Algorithms</a:t>
            </a:r>
            <a:endParaRPr lang="en-US" sz="2400" b="1" dirty="0" smtClean="0">
              <a:solidFill>
                <a:schemeClr val="tx1"/>
              </a:solidFill>
              <a:latin typeface="Arial" panose="020B0604020202020204" pitchFamily="34" charset="0"/>
              <a:cs typeface="Arial" panose="020B0604020202020204" pitchFamily="34" charset="0"/>
            </a:endParaRP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PBFT Algorithm</a:t>
            </a:r>
          </a:p>
          <a:p>
            <a:pPr>
              <a:buFont typeface="Arial" charset="0"/>
              <a:buChar char="•"/>
              <a:defRPr/>
            </a:pPr>
            <a:r>
              <a:rPr lang="en-US" sz="2400" b="1" dirty="0" err="1" smtClean="0">
                <a:solidFill>
                  <a:schemeClr val="tx1"/>
                </a:solidFill>
                <a:latin typeface="Arial" panose="020B0604020202020204" pitchFamily="34" charset="0"/>
                <a:cs typeface="Arial" panose="020B0604020202020204" pitchFamily="34" charset="0"/>
              </a:rPr>
              <a:t>Blockchain</a:t>
            </a:r>
            <a:r>
              <a:rPr lang="en-US" sz="2400" b="1" dirty="0" smtClean="0">
                <a:solidFill>
                  <a:schemeClr val="tx1"/>
                </a:solidFill>
                <a:latin typeface="Arial" panose="020B0604020202020204" pitchFamily="34" charset="0"/>
                <a:cs typeface="Arial" panose="020B0604020202020204" pitchFamily="34" charset="0"/>
              </a:rPr>
              <a:t> System model for Students Marks Management</a:t>
            </a: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Module Description</a:t>
            </a: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Result Analysis</a:t>
            </a:r>
          </a:p>
          <a:p>
            <a:pPr>
              <a:buFont typeface="Arial" charset="0"/>
              <a:buChar char="•"/>
              <a:defRPr/>
            </a:pPr>
            <a:r>
              <a:rPr lang="en-US" sz="2400" b="1" dirty="0" smtClean="0">
                <a:solidFill>
                  <a:schemeClr val="tx1"/>
                </a:solidFill>
                <a:latin typeface="Arial" panose="020B0604020202020204" pitchFamily="34" charset="0"/>
                <a:cs typeface="Arial" panose="020B0604020202020204" pitchFamily="34" charset="0"/>
              </a:rPr>
              <a:t>Conclusion </a:t>
            </a:r>
            <a:r>
              <a:rPr lang="en-US" sz="2400" b="1" dirty="0">
                <a:solidFill>
                  <a:schemeClr val="tx1"/>
                </a:solidFill>
                <a:latin typeface="Arial" panose="020B0604020202020204" pitchFamily="34" charset="0"/>
                <a:cs typeface="Arial" panose="020B0604020202020204" pitchFamily="34" charset="0"/>
              </a:rPr>
              <a:t>&amp; Future </a:t>
            </a:r>
            <a:r>
              <a:rPr lang="en-US" sz="2400" b="1" dirty="0" smtClean="0">
                <a:solidFill>
                  <a:schemeClr val="tx1"/>
                </a:solidFill>
                <a:latin typeface="Arial" panose="020B0604020202020204" pitchFamily="34" charset="0"/>
                <a:cs typeface="Arial" panose="020B0604020202020204" pitchFamily="34" charset="0"/>
              </a:rPr>
              <a:t>Scope</a:t>
            </a:r>
            <a:endParaRPr lang="en-US" sz="2400" b="1"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457200" y="152400"/>
            <a:ext cx="8229600" cy="1143000"/>
          </a:xfrm>
        </p:spPr>
        <p:txBody>
          <a:bodyPr>
            <a:normAutofit/>
          </a:bodyPr>
          <a:lstStyle/>
          <a:p>
            <a:pPr algn="ctr">
              <a:defRPr/>
            </a:pPr>
            <a:r>
              <a:rPr lang="en-US" sz="3400" dirty="0" smtClean="0">
                <a:solidFill>
                  <a:srgbClr val="7030A0"/>
                </a:solidFill>
                <a:latin typeface="Arial" panose="020B0604020202020204" pitchFamily="34" charset="0"/>
                <a:cs typeface="Arial" panose="020B0604020202020204" pitchFamily="34" charset="0"/>
              </a:rPr>
              <a:t>Presentation </a:t>
            </a:r>
            <a:r>
              <a:rPr lang="en-US" sz="3400" dirty="0" smtClean="0">
                <a:solidFill>
                  <a:srgbClr val="7030A0"/>
                </a:solidFill>
                <a:latin typeface="Arial" panose="020B0604020202020204" pitchFamily="34" charset="0"/>
                <a:cs typeface="Arial" panose="020B0604020202020204" pitchFamily="34" charset="0"/>
              </a:rPr>
              <a:t>Outlines</a:t>
            </a:r>
            <a:endParaRPr lang="en-US" sz="3400" dirty="0">
              <a:solidFill>
                <a:srgbClr val="7030A0"/>
              </a:solidFill>
              <a:latin typeface="Arial" panose="020B0604020202020204" pitchFamily="34" charset="0"/>
              <a:cs typeface="Arial" panose="020B0604020202020204" pitchFamily="34" charset="0"/>
            </a:endParaRPr>
          </a:p>
        </p:txBody>
      </p:sp>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2211498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20</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593481" y="297876"/>
            <a:ext cx="7886700" cy="530258"/>
          </a:xfrm>
        </p:spPr>
        <p:txBody>
          <a:bodyPr>
            <a:noAutofit/>
          </a:bodyPr>
          <a:lstStyle/>
          <a:p>
            <a:pPr algn="ctr"/>
            <a:r>
              <a:rPr lang="en-US" sz="3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Module Description</a:t>
            </a:r>
            <a:endParaRPr lang="en-IN" sz="3400" b="1" dirty="0">
              <a:solidFill>
                <a:srgbClr val="7030A0"/>
              </a:solidFill>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50F77C8E-79B7-D115-62DB-FA3E43C89911}"/>
              </a:ext>
            </a:extLst>
          </p:cNvPr>
          <p:cNvSpPr>
            <a:spLocks noGrp="1"/>
          </p:cNvSpPr>
          <p:nvPr>
            <p:ph idx="4294967295"/>
          </p:nvPr>
        </p:nvSpPr>
        <p:spPr>
          <a:xfrm>
            <a:off x="487017" y="779042"/>
            <a:ext cx="8169965" cy="5810293"/>
          </a:xfrm>
          <a:prstGeom prst="rect">
            <a:avLst/>
          </a:prstGeom>
        </p:spPr>
        <p:txBody>
          <a:bodyPr>
            <a:noAutofit/>
          </a:bodyPr>
          <a:lstStyle/>
          <a:p>
            <a:pPr marL="0" indent="0" algn="just">
              <a:lnSpc>
                <a:spcPct val="150000"/>
              </a:lnSpc>
              <a:buNone/>
            </a:pPr>
            <a:r>
              <a:rPr lang="en-IN" sz="2130" b="1" dirty="0" smtClean="0">
                <a:solidFill>
                  <a:srgbClr val="7030A0"/>
                </a:solidFill>
                <a:latin typeface="Arial" panose="020B0604020202020204" pitchFamily="34" charset="0"/>
                <a:cs typeface="Arial" panose="020B0604020202020204" pitchFamily="34" charset="0"/>
              </a:rPr>
              <a:t>Data  Access  By  Entering  </a:t>
            </a:r>
            <a:r>
              <a:rPr lang="en-IN" sz="2130" b="1" dirty="0" smtClean="0">
                <a:solidFill>
                  <a:srgbClr val="7030A0"/>
                </a:solidFill>
                <a:latin typeface="Arial" panose="020B0604020202020204" pitchFamily="34" charset="0"/>
                <a:cs typeface="Arial" panose="020B0604020202020204" pitchFamily="34" charset="0"/>
              </a:rPr>
              <a:t>Key</a:t>
            </a:r>
            <a:endParaRPr lang="en-IN" sz="2130" b="1" dirty="0">
              <a:solidFill>
                <a:srgbClr val="7030A0"/>
              </a:solidFill>
              <a:latin typeface="Arial" panose="020B0604020202020204" pitchFamily="34" charset="0"/>
              <a:cs typeface="Arial" panose="020B0604020202020204" pitchFamily="34" charset="0"/>
            </a:endParaRPr>
          </a:p>
          <a:p>
            <a:pPr algn="just">
              <a:lnSpc>
                <a:spcPct val="150000"/>
              </a:lnSpc>
            </a:pPr>
            <a:r>
              <a:rPr lang="en-IN" sz="2130" dirty="0">
                <a:effectLst/>
                <a:latin typeface="Arial" panose="020B0604020202020204" pitchFamily="34" charset="0"/>
                <a:ea typeface="Calibri" panose="020F0502020204030204" pitchFamily="34" charset="0"/>
                <a:cs typeface="Arial" panose="020B0604020202020204" pitchFamily="34" charset="0"/>
              </a:rPr>
              <a:t>After storing the data into the databases , that is then available in the </a:t>
            </a:r>
            <a:r>
              <a:rPr lang="en-IN" sz="213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server</a:t>
            </a:r>
            <a:r>
              <a:rPr lang="en-IN" sz="2130" dirty="0">
                <a:effectLst/>
                <a:latin typeface="Arial" panose="020B0604020202020204" pitchFamily="34" charset="0"/>
                <a:ea typeface="Calibri" panose="020F0502020204030204" pitchFamily="34" charset="0"/>
                <a:cs typeface="Arial" panose="020B0604020202020204" pitchFamily="34" charset="0"/>
              </a:rPr>
              <a:t> but the student have to </a:t>
            </a:r>
            <a:r>
              <a:rPr lang="en-IN" sz="213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enter the keyword </a:t>
            </a:r>
            <a:r>
              <a:rPr lang="en-IN" sz="2130" dirty="0">
                <a:effectLst/>
                <a:latin typeface="Arial" panose="020B0604020202020204" pitchFamily="34" charset="0"/>
                <a:ea typeface="Calibri" panose="020F0502020204030204" pitchFamily="34" charset="0"/>
                <a:cs typeface="Arial" panose="020B0604020202020204" pitchFamily="34" charset="0"/>
              </a:rPr>
              <a:t>for the accessing their data’s. </a:t>
            </a:r>
          </a:p>
          <a:p>
            <a:pPr algn="just">
              <a:lnSpc>
                <a:spcPct val="150000"/>
              </a:lnSpc>
            </a:pPr>
            <a:r>
              <a:rPr lang="en-IN" sz="2130" dirty="0">
                <a:latin typeface="Arial" panose="020B0604020202020204" pitchFamily="34" charset="0"/>
                <a:ea typeface="Calibri" panose="020F0502020204030204" pitchFamily="34" charset="0"/>
                <a:cs typeface="Arial" panose="020B0604020202020204" pitchFamily="34" charset="0"/>
              </a:rPr>
              <a:t>S</a:t>
            </a:r>
            <a:r>
              <a:rPr lang="en-IN" sz="2130" dirty="0">
                <a:effectLst/>
                <a:latin typeface="Arial" panose="020B0604020202020204" pitchFamily="34" charset="0"/>
                <a:ea typeface="Calibri" panose="020F0502020204030204" pitchFamily="34" charset="0"/>
                <a:cs typeface="Arial" panose="020B0604020202020204" pitchFamily="34" charset="0"/>
              </a:rPr>
              <a:t>o, after entering the key, the </a:t>
            </a:r>
            <a:r>
              <a:rPr lang="en-IN" sz="213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student get access </a:t>
            </a:r>
            <a:r>
              <a:rPr lang="en-IN" sz="2130" dirty="0">
                <a:effectLst/>
                <a:latin typeface="Arial" panose="020B0604020202020204" pitchFamily="34" charset="0"/>
                <a:ea typeface="Calibri" panose="020F0502020204030204" pitchFamily="34" charset="0"/>
                <a:cs typeface="Arial" panose="020B0604020202020204" pitchFamily="34" charset="0"/>
              </a:rPr>
              <a:t>to the storage server and able take his documents easily.    </a:t>
            </a:r>
          </a:p>
          <a:p>
            <a:pPr algn="just">
              <a:lnSpc>
                <a:spcPct val="150000"/>
              </a:lnSpc>
            </a:pPr>
            <a:r>
              <a:rPr lang="en-IN" sz="2130" dirty="0">
                <a:effectLst/>
                <a:latin typeface="Arial" panose="020B0604020202020204" pitchFamily="34" charset="0"/>
                <a:ea typeface="Calibri" panose="020F0502020204030204" pitchFamily="34" charset="0"/>
                <a:cs typeface="Arial" panose="020B0604020202020204" pitchFamily="34" charset="0"/>
              </a:rPr>
              <a:t>The blockchain is applied in several domains and acts as a </a:t>
            </a:r>
            <a:r>
              <a:rPr lang="en-IN" sz="213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trusted data storage </a:t>
            </a:r>
            <a:r>
              <a:rPr lang="en-IN" sz="2130" dirty="0">
                <a:effectLst/>
                <a:latin typeface="Arial" panose="020B0604020202020204" pitchFamily="34" charset="0"/>
                <a:ea typeface="Calibri" panose="020F0502020204030204" pitchFamily="34" charset="0"/>
                <a:cs typeface="Arial" panose="020B0604020202020204" pitchFamily="34" charset="0"/>
              </a:rPr>
              <a:t>technology. This technology is often used for information </a:t>
            </a:r>
            <a:r>
              <a:rPr lang="en-IN" sz="213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secure storage </a:t>
            </a:r>
            <a:r>
              <a:rPr lang="en-IN" sz="2130" dirty="0">
                <a:effectLst/>
                <a:latin typeface="Arial" panose="020B0604020202020204" pitchFamily="34" charset="0"/>
                <a:ea typeface="Calibri" panose="020F0502020204030204" pitchFamily="34" charset="0"/>
                <a:cs typeface="Arial" panose="020B0604020202020204" pitchFamily="34" charset="0"/>
              </a:rPr>
              <a:t>and information traceability, because of its decentralized and </a:t>
            </a:r>
            <a:r>
              <a:rPr lang="en-IN" sz="213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anti-tampering</a:t>
            </a:r>
            <a:r>
              <a:rPr lang="en-IN" sz="2130" dirty="0">
                <a:effectLst/>
                <a:latin typeface="Arial" panose="020B0604020202020204" pitchFamily="34" charset="0"/>
                <a:ea typeface="Calibri" panose="020F0502020204030204" pitchFamily="34" charset="0"/>
                <a:cs typeface="Arial" panose="020B0604020202020204" pitchFamily="34" charset="0"/>
              </a:rPr>
              <a:t> characteristics.</a:t>
            </a:r>
          </a:p>
          <a:p>
            <a:pPr marL="0" indent="0" algn="just">
              <a:lnSpc>
                <a:spcPct val="150000"/>
              </a:lnSpc>
              <a:buNone/>
            </a:pPr>
            <a:endParaRPr lang="en-IN" sz="213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765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21</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defRPr/>
            </a:pPr>
            <a:r>
              <a:rPr lang="en-US" sz="3400" dirty="0">
                <a:solidFill>
                  <a:srgbClr val="7030A0"/>
                </a:solidFill>
                <a:latin typeface="Arial" panose="020B0604020202020204" pitchFamily="34" charset="0"/>
                <a:cs typeface="Arial" panose="020B0604020202020204" pitchFamily="34" charset="0"/>
              </a:rPr>
              <a:t>Result Analysis</a:t>
            </a: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smtClean="0">
                <a:latin typeface="Arial" panose="020B0604020202020204" pitchFamily="34" charset="0"/>
                <a:cs typeface="Arial" panose="020B0604020202020204" pitchFamily="34" charset="0"/>
              </a:rPr>
              <a:t>Teachers </a:t>
            </a:r>
            <a:r>
              <a:rPr lang="en-IN" sz="2400" dirty="0" smtClean="0">
                <a:latin typeface="Arial" panose="020B0604020202020204" pitchFamily="34" charset="0"/>
                <a:cs typeface="Arial" panose="020B0604020202020204" pitchFamily="34" charset="0"/>
              </a:rPr>
              <a:t>&amp; </a:t>
            </a:r>
            <a:r>
              <a:rPr lang="en-IN" sz="2400" dirty="0" smtClean="0">
                <a:latin typeface="Arial" panose="020B0604020202020204" pitchFamily="34" charset="0"/>
                <a:cs typeface="Arial" panose="020B0604020202020204" pitchFamily="34" charset="0"/>
              </a:rPr>
              <a:t>Users </a:t>
            </a:r>
            <a:r>
              <a:rPr lang="en-IN" sz="2400" dirty="0" smtClean="0">
                <a:latin typeface="Arial" panose="020B0604020202020204" pitchFamily="34" charset="0"/>
                <a:cs typeface="Arial" panose="020B0604020202020204" pitchFamily="34" charset="0"/>
              </a:rPr>
              <a:t>Create Account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831" t="5575" b="17372"/>
          <a:stretch/>
        </p:blipFill>
        <p:spPr>
          <a:xfrm>
            <a:off x="581525" y="1515978"/>
            <a:ext cx="4243138" cy="4656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8421" t="6024" r="5921" b="27544"/>
          <a:stretch/>
        </p:blipFill>
        <p:spPr>
          <a:xfrm>
            <a:off x="4824663" y="1515978"/>
            <a:ext cx="4042611" cy="4656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24036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22</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smtClean="0">
                <a:latin typeface="Arial" panose="020B0604020202020204" pitchFamily="34" charset="0"/>
                <a:cs typeface="Arial" panose="020B0604020202020204" pitchFamily="34" charset="0"/>
              </a:rPr>
              <a:t>Teacher’s </a:t>
            </a:r>
            <a:r>
              <a:rPr lang="en-IN" sz="2400" dirty="0" smtClean="0">
                <a:latin typeface="Arial" panose="020B0604020202020204" pitchFamily="34" charset="0"/>
                <a:cs typeface="Arial" panose="020B0604020202020204" pitchFamily="34" charset="0"/>
              </a:rPr>
              <a:t>Account Approved by admin</a:t>
            </a:r>
          </a:p>
          <a:p>
            <a:pPr marL="0" indent="0">
              <a:buNone/>
            </a:pPr>
            <a:endParaRPr lang="en-IN" sz="2400" dirty="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a:p>
            <a:pPr marL="0" indent="0">
              <a:buNone/>
            </a:pPr>
            <a:endParaRPr lang="en-IN" sz="2400" dirty="0" smtClean="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User’s </a:t>
            </a:r>
            <a:r>
              <a:rPr lang="en-IN" sz="2400" dirty="0">
                <a:latin typeface="Arial" panose="020B0604020202020204" pitchFamily="34" charset="0"/>
                <a:cs typeface="Arial" panose="020B0604020202020204" pitchFamily="34" charset="0"/>
              </a:rPr>
              <a:t>Account Approved by </a:t>
            </a:r>
            <a:r>
              <a:rPr lang="en-IN" sz="2400" dirty="0" smtClean="0">
                <a:latin typeface="Arial" panose="020B0604020202020204" pitchFamily="34" charset="0"/>
                <a:cs typeface="Arial" panose="020B0604020202020204" pitchFamily="34" charset="0"/>
              </a:rPr>
              <a:t>admin</a:t>
            </a:r>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764" t="22163" r="6432" b="13509"/>
          <a:stretch/>
        </p:blipFill>
        <p:spPr>
          <a:xfrm>
            <a:off x="822357" y="1432961"/>
            <a:ext cx="8211553" cy="20641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842" t="10000" r="6184" b="45556"/>
          <a:stretch/>
        </p:blipFill>
        <p:spPr>
          <a:xfrm>
            <a:off x="703847" y="4040749"/>
            <a:ext cx="8211553" cy="2286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771650" y="2697480"/>
            <a:ext cx="720892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1607820" y="5303520"/>
            <a:ext cx="6560820" cy="213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Snip and Round Single Corner Rectangle 7"/>
          <p:cNvSpPr/>
          <p:nvPr/>
        </p:nvSpPr>
        <p:spPr>
          <a:xfrm>
            <a:off x="4055243" y="1432961"/>
            <a:ext cx="754380" cy="380599"/>
          </a:xfrm>
          <a:prstGeom prst="snip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Elbow Connector 9"/>
          <p:cNvCxnSpPr>
            <a:stCxn id="8" idx="2"/>
            <a:endCxn id="6" idx="1"/>
          </p:cNvCxnSpPr>
          <p:nvPr/>
        </p:nvCxnSpPr>
        <p:spPr>
          <a:xfrm rot="10800000" flipV="1">
            <a:off x="1771651" y="1623260"/>
            <a:ext cx="2283593" cy="1150419"/>
          </a:xfrm>
          <a:prstGeom prst="bentConnector3">
            <a:avLst>
              <a:gd name="adj1" fmla="val 11001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4206240" y="4031063"/>
            <a:ext cx="721893" cy="6700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Elbow Connector 12"/>
          <p:cNvCxnSpPr>
            <a:endCxn id="7" idx="1"/>
          </p:cNvCxnSpPr>
          <p:nvPr/>
        </p:nvCxnSpPr>
        <p:spPr>
          <a:xfrm rot="10800000" flipV="1">
            <a:off x="1607820" y="4381028"/>
            <a:ext cx="2575560" cy="1029172"/>
          </a:xfrm>
          <a:prstGeom prst="bentConnector3">
            <a:avLst>
              <a:gd name="adj1" fmla="val 108876"/>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7846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23</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smtClean="0">
                <a:latin typeface="Arial" panose="020B0604020202020204" pitchFamily="34" charset="0"/>
                <a:cs typeface="Arial" panose="020B0604020202020204" pitchFamily="34" charset="0"/>
              </a:rPr>
              <a:t>Teacher login</a:t>
            </a:r>
            <a:endParaRPr lang="en-IN"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175" t="3275" b="22398"/>
          <a:stretch/>
        </p:blipFill>
        <p:spPr>
          <a:xfrm>
            <a:off x="628650" y="1371600"/>
            <a:ext cx="3750845" cy="4740442"/>
          </a:xfrm>
          <a:prstGeom prst="rect">
            <a:avLst/>
          </a:prstGeom>
          <a:ln w="88900" cap="sq" cmpd="thickThin">
            <a:solidFill>
              <a:srgbClr val="000000"/>
            </a:solidFill>
            <a:prstDash val="solid"/>
            <a:miter lim="800000"/>
          </a:ln>
          <a:effectLst>
            <a:innerShdw blurRad="76200">
              <a:srgbClr val="000000"/>
            </a:innerShdw>
          </a:effec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3908"/>
          <a:stretch/>
        </p:blipFill>
        <p:spPr>
          <a:xfrm>
            <a:off x="4869024" y="3843357"/>
            <a:ext cx="3825551" cy="827703"/>
          </a:xfrm>
          <a:prstGeom prst="rect">
            <a:avLst/>
          </a:prstGeom>
          <a:ln w="88900" cap="sq" cmpd="thickThin">
            <a:solidFill>
              <a:srgbClr val="000000"/>
            </a:solidFill>
            <a:prstDash val="solid"/>
            <a:miter lim="800000"/>
          </a:ln>
          <a:effectLst>
            <a:innerShdw blurRad="76200">
              <a:srgbClr val="000000"/>
            </a:innerShdw>
          </a:effectLst>
        </p:spPr>
      </p:pic>
      <p:cxnSp>
        <p:nvCxnSpPr>
          <p:cNvPr id="12" name="Elbow Connector 11"/>
          <p:cNvCxnSpPr/>
          <p:nvPr/>
        </p:nvCxnSpPr>
        <p:spPr>
          <a:xfrm>
            <a:off x="1478280" y="3078480"/>
            <a:ext cx="5212080" cy="1112520"/>
          </a:xfrm>
          <a:prstGeom prst="bentConnector3">
            <a:avLst>
              <a:gd name="adj1" fmla="val 50000"/>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9706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24</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smtClean="0">
                <a:latin typeface="Arial" panose="020B0604020202020204" pitchFamily="34" charset="0"/>
                <a:cs typeface="Arial" panose="020B0604020202020204" pitchFamily="34" charset="0"/>
              </a:rPr>
              <a:t>Teacher Register student info &amp; Submit Mark </a:t>
            </a:r>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21" t="4152" r="25921" b="12573"/>
          <a:stretch/>
        </p:blipFill>
        <p:spPr>
          <a:xfrm>
            <a:off x="628650" y="1351998"/>
            <a:ext cx="8193504" cy="5128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val 4"/>
          <p:cNvSpPr/>
          <p:nvPr/>
        </p:nvSpPr>
        <p:spPr>
          <a:xfrm>
            <a:off x="2573383" y="5707368"/>
            <a:ext cx="1059180" cy="541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Arrow Connector 6"/>
          <p:cNvCxnSpPr>
            <a:stCxn id="5" idx="6"/>
          </p:cNvCxnSpPr>
          <p:nvPr/>
        </p:nvCxnSpPr>
        <p:spPr>
          <a:xfrm flipV="1">
            <a:off x="3632563" y="4878668"/>
            <a:ext cx="3747951" cy="109921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6894156" y="3551319"/>
            <a:ext cx="1768151" cy="1306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1441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25</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dirty="0">
                <a:solidFill>
                  <a:srgbClr val="7030A0"/>
                </a:solidFill>
                <a:latin typeface="Arial" panose="020B0604020202020204" pitchFamily="34" charset="0"/>
                <a:cs typeface="Arial" panose="020B0604020202020204" pitchFamily="34" charset="0"/>
              </a:rPr>
              <a:t>Result Analysis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dirty="0" smtClean="0"/>
              <a:t>Admin panel Approve Submitted mark file:</a:t>
            </a:r>
            <a:endParaRPr lang="en-IN" dirty="0"/>
          </a:p>
          <a:p>
            <a:pPr marL="0" indent="0">
              <a:buNone/>
            </a:pPr>
            <a:endParaRPr lang="en-IN"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4079" t="6023" b="23801"/>
          <a:stretch/>
        </p:blipFill>
        <p:spPr>
          <a:xfrm>
            <a:off x="745959" y="1540042"/>
            <a:ext cx="8169442" cy="4468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529840" y="5387340"/>
            <a:ext cx="6156960" cy="2514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8700" y="3215327"/>
            <a:ext cx="1325880" cy="777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Elbow Connector 8"/>
          <p:cNvCxnSpPr>
            <a:stCxn id="7" idx="2"/>
            <a:endCxn id="5" idx="1"/>
          </p:cNvCxnSpPr>
          <p:nvPr/>
        </p:nvCxnSpPr>
        <p:spPr>
          <a:xfrm rot="16200000" flipH="1">
            <a:off x="1350645" y="4333875"/>
            <a:ext cx="1520190" cy="838200"/>
          </a:xfrm>
          <a:prstGeom prst="bentConnector2">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 name="Oval 5"/>
          <p:cNvSpPr/>
          <p:nvPr/>
        </p:nvSpPr>
        <p:spPr>
          <a:xfrm>
            <a:off x="7921690" y="5387340"/>
            <a:ext cx="593660" cy="25146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0668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26</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33137" y="890338"/>
            <a:ext cx="8253663" cy="4915632"/>
          </a:xfrm>
          <a:prstGeom prst="rect">
            <a:avLst/>
          </a:prstGeom>
        </p:spPr>
        <p:txBody>
          <a:bodyPr/>
          <a:lstStyle/>
          <a:p>
            <a:r>
              <a:rPr lang="en-IN" sz="2400" dirty="0">
                <a:latin typeface="Arial" panose="020B0604020202020204" pitchFamily="34" charset="0"/>
                <a:cs typeface="Arial" panose="020B0604020202020204" pitchFamily="34" charset="0"/>
              </a:rPr>
              <a:t>User </a:t>
            </a:r>
            <a:r>
              <a:rPr lang="en-IN" sz="2400" dirty="0" smtClean="0">
                <a:latin typeface="Arial" panose="020B0604020202020204" pitchFamily="34" charset="0"/>
                <a:cs typeface="Arial" panose="020B0604020202020204" pitchFamily="34" charset="0"/>
              </a:rPr>
              <a:t>login</a:t>
            </a:r>
            <a:endParaRPr lang="en-IN"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072" t="4385" r="35226" b="45512"/>
          <a:stretch/>
        </p:blipFill>
        <p:spPr>
          <a:xfrm>
            <a:off x="470459" y="2258008"/>
            <a:ext cx="2291403" cy="26393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8877" t="8186" r="408" b="62427"/>
          <a:stretch/>
        </p:blipFill>
        <p:spPr>
          <a:xfrm>
            <a:off x="4761255" y="2323566"/>
            <a:ext cx="3925545" cy="2508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Down Arrow 5"/>
          <p:cNvSpPr/>
          <p:nvPr/>
        </p:nvSpPr>
        <p:spPr>
          <a:xfrm rot="16200000">
            <a:off x="2989111" y="2765922"/>
            <a:ext cx="1660849" cy="162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528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27</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smtClean="0">
                <a:latin typeface="Arial" panose="020B0604020202020204" pitchFamily="34" charset="0"/>
                <a:cs typeface="Arial" panose="020B0604020202020204" pitchFamily="34" charset="0"/>
              </a:rPr>
              <a:t>Search academic data</a:t>
            </a:r>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Teacher provides access &amp; key sent to user</a:t>
            </a:r>
            <a:endParaRPr lang="en-IN" sz="2400" dirty="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079" t="4854" r="1447" b="54911"/>
          <a:stretch/>
        </p:blipFill>
        <p:spPr>
          <a:xfrm>
            <a:off x="733925" y="1370455"/>
            <a:ext cx="7952875" cy="2069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395" t="4620" r="10395" b="65204"/>
          <a:stretch/>
        </p:blipFill>
        <p:spPr>
          <a:xfrm>
            <a:off x="733926" y="4114093"/>
            <a:ext cx="7952874" cy="1985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val 4"/>
          <p:cNvSpPr/>
          <p:nvPr/>
        </p:nvSpPr>
        <p:spPr>
          <a:xfrm>
            <a:off x="2606040" y="1981200"/>
            <a:ext cx="320040" cy="23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4123622" y="2217420"/>
            <a:ext cx="624840" cy="3581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6141720" y="2683938"/>
            <a:ext cx="937260" cy="60198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1140392" y="2946275"/>
            <a:ext cx="7139940" cy="236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Arrow Connector 13"/>
          <p:cNvCxnSpPr>
            <a:stCxn id="5" idx="5"/>
          </p:cNvCxnSpPr>
          <p:nvPr/>
        </p:nvCxnSpPr>
        <p:spPr>
          <a:xfrm>
            <a:off x="2879211" y="2182826"/>
            <a:ext cx="1244411" cy="21366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Oval 14"/>
          <p:cNvSpPr/>
          <p:nvPr/>
        </p:nvSpPr>
        <p:spPr>
          <a:xfrm>
            <a:off x="5974080" y="5015707"/>
            <a:ext cx="937260" cy="1052599"/>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p:cNvSpPr/>
          <p:nvPr/>
        </p:nvSpPr>
        <p:spPr>
          <a:xfrm>
            <a:off x="7265670" y="4975606"/>
            <a:ext cx="1066800" cy="1167466"/>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 name="Straight Arrow Connector 21"/>
          <p:cNvCxnSpPr>
            <a:stCxn id="8" idx="5"/>
          </p:cNvCxnSpPr>
          <p:nvPr/>
        </p:nvCxnSpPr>
        <p:spPr>
          <a:xfrm flipH="1">
            <a:off x="6499860" y="3197760"/>
            <a:ext cx="441861" cy="1817947"/>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6906377" y="5559339"/>
            <a:ext cx="384708" cy="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04559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28</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smtClean="0">
                <a:latin typeface="Arial" panose="020B0604020202020204" pitchFamily="34" charset="0"/>
                <a:cs typeface="Arial" panose="020B0604020202020204" pitchFamily="34" charset="0"/>
              </a:rPr>
              <a:t>User Requested File</a:t>
            </a:r>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pPr marL="0" indent="0">
              <a:buNone/>
            </a:pPr>
            <a:endParaRPr lang="en-IN" sz="2400" dirty="0" smtClean="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a:p>
            <a:pPr marL="0" indent="0">
              <a:buNone/>
            </a:pPr>
            <a:endParaRPr lang="en-IN" sz="2400" dirty="0" smtClean="0">
              <a:latin typeface="Arial" panose="020B0604020202020204" pitchFamily="34" charset="0"/>
              <a:cs typeface="Arial" panose="020B0604020202020204" pitchFamily="34" charset="0"/>
            </a:endParaRPr>
          </a:p>
          <a:p>
            <a:pPr marL="0" indent="0">
              <a:buNone/>
            </a:pPr>
            <a:endParaRPr lang="en-IN" sz="2400" dirty="0" smtClean="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Enters </a:t>
            </a:r>
            <a:r>
              <a:rPr lang="en-IN" sz="2400" dirty="0" smtClean="0">
                <a:latin typeface="Arial" panose="020B0604020202020204" pitchFamily="34" charset="0"/>
                <a:cs typeface="Arial" panose="020B0604020202020204" pitchFamily="34" charset="0"/>
              </a:rPr>
              <a:t>teacher </a:t>
            </a:r>
            <a:r>
              <a:rPr lang="en-IN" sz="2400" dirty="0">
                <a:latin typeface="Arial" panose="020B0604020202020204" pitchFamily="34" charset="0"/>
                <a:cs typeface="Arial" panose="020B0604020202020204" pitchFamily="34" charset="0"/>
              </a:rPr>
              <a:t>approved </a:t>
            </a:r>
            <a:r>
              <a:rPr lang="en-IN" sz="2400" dirty="0" err="1" smtClean="0">
                <a:latin typeface="Arial" panose="020B0604020202020204" pitchFamily="34" charset="0"/>
                <a:cs typeface="Arial" panose="020B0604020202020204" pitchFamily="34" charset="0"/>
              </a:rPr>
              <a:t>uniqe</a:t>
            </a:r>
            <a:r>
              <a:rPr lang="en-IN" sz="2400" dirty="0" smtClean="0">
                <a:latin typeface="Arial" panose="020B0604020202020204" pitchFamily="34" charset="0"/>
                <a:cs typeface="Arial" panose="020B0604020202020204" pitchFamily="34" charset="0"/>
              </a:rPr>
              <a:t> key</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2511" t="7077" r="5223" b="15754"/>
          <a:stretch/>
        </p:blipFill>
        <p:spPr>
          <a:xfrm>
            <a:off x="1022684" y="1407697"/>
            <a:ext cx="7664116" cy="1888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474" t="6023" r="5527" b="50000"/>
          <a:stretch/>
        </p:blipFill>
        <p:spPr>
          <a:xfrm>
            <a:off x="1022684" y="4104767"/>
            <a:ext cx="7664116" cy="2038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ound Single Corner Rectangle 5"/>
          <p:cNvSpPr/>
          <p:nvPr/>
        </p:nvSpPr>
        <p:spPr>
          <a:xfrm>
            <a:off x="4152900" y="1874520"/>
            <a:ext cx="838200" cy="10668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ound Single Corner Rectangle 6"/>
          <p:cNvSpPr/>
          <p:nvPr/>
        </p:nvSpPr>
        <p:spPr>
          <a:xfrm>
            <a:off x="1524000" y="2034540"/>
            <a:ext cx="6728460" cy="126167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ound Single Corner Rectangle 7"/>
          <p:cNvSpPr/>
          <p:nvPr/>
        </p:nvSpPr>
        <p:spPr>
          <a:xfrm>
            <a:off x="3192780" y="5198813"/>
            <a:ext cx="624840" cy="168552"/>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ound Single Corner Rectangle 8"/>
          <p:cNvSpPr/>
          <p:nvPr/>
        </p:nvSpPr>
        <p:spPr>
          <a:xfrm>
            <a:off x="2910840" y="5367365"/>
            <a:ext cx="1150620" cy="674328"/>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248689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29</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3EB23117-DD61-1F27-8C9E-9D9E8D535674}"/>
              </a:ext>
            </a:extLst>
          </p:cNvPr>
          <p:cNvSpPr>
            <a:spLocks noGrp="1"/>
          </p:cNvSpPr>
          <p:nvPr>
            <p:ph idx="4294967295"/>
          </p:nvPr>
        </p:nvSpPr>
        <p:spPr>
          <a:xfrm>
            <a:off x="457200" y="899006"/>
            <a:ext cx="8229600" cy="4906963"/>
          </a:xfrm>
          <a:prstGeom prst="rect">
            <a:avLst/>
          </a:prstGeom>
        </p:spPr>
        <p:txBody>
          <a:bodyPr/>
          <a:lstStyle/>
          <a:p>
            <a:r>
              <a:rPr lang="en-IN" sz="2400" dirty="0">
                <a:latin typeface="Arial" panose="020B0604020202020204" pitchFamily="34" charset="0"/>
                <a:cs typeface="Arial" panose="020B0604020202020204" pitchFamily="34" charset="0"/>
              </a:rPr>
              <a:t>Access to </a:t>
            </a:r>
            <a:r>
              <a:rPr lang="en-IN" sz="2400" dirty="0" smtClean="0">
                <a:latin typeface="Arial" panose="020B0604020202020204" pitchFamily="34" charset="0"/>
                <a:cs typeface="Arial" panose="020B0604020202020204" pitchFamily="34" charset="0"/>
              </a:rPr>
              <a:t>Encrypted  data</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Enter </a:t>
            </a:r>
            <a:r>
              <a:rPr lang="en-IN" sz="2400" dirty="0">
                <a:latin typeface="Arial" panose="020B0604020202020204" pitchFamily="34" charset="0"/>
                <a:cs typeface="Arial" panose="020B0604020202020204" pitchFamily="34" charset="0"/>
              </a:rPr>
              <a:t>Show Button &amp; Seen Academic </a:t>
            </a:r>
            <a:r>
              <a:rPr lang="en-IN" sz="2400" dirty="0" smtClean="0">
                <a:latin typeface="Arial" panose="020B0604020202020204" pitchFamily="34" charset="0"/>
                <a:cs typeface="Arial" panose="020B0604020202020204" pitchFamily="34" charset="0"/>
              </a:rPr>
              <a:t>data</a:t>
            </a:r>
          </a:p>
          <a:p>
            <a:pPr marL="0" indent="0">
              <a:buNone/>
            </a:pPr>
            <a:r>
              <a:rPr lang="en-IN" sz="2400" dirty="0" smtClean="0">
                <a:latin typeface="Arial" panose="020B0604020202020204" pitchFamily="34" charset="0"/>
                <a:cs typeface="Arial" panose="020B0604020202020204" pitchFamily="34" charset="0"/>
              </a:rPr>
              <a:t> </a:t>
            </a:r>
            <a:endParaRPr lang="en-IN" sz="2400" dirty="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9" t="66411" r="4242" b="22128"/>
          <a:stretch/>
        </p:blipFill>
        <p:spPr>
          <a:xfrm>
            <a:off x="348914" y="1281457"/>
            <a:ext cx="8662738" cy="589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157" t="6959" r="35658" b="37134"/>
          <a:stretch/>
        </p:blipFill>
        <p:spPr>
          <a:xfrm>
            <a:off x="628650" y="2242006"/>
            <a:ext cx="8383002" cy="38459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7"/>
          <p:cNvSpPr/>
          <p:nvPr/>
        </p:nvSpPr>
        <p:spPr>
          <a:xfrm>
            <a:off x="8336280" y="1317198"/>
            <a:ext cx="807720" cy="430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Down Arrow 8"/>
          <p:cNvSpPr/>
          <p:nvPr/>
        </p:nvSpPr>
        <p:spPr>
          <a:xfrm rot="2184688">
            <a:off x="8232153" y="1597218"/>
            <a:ext cx="214162" cy="880723"/>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 Single Corner Rectangle 9"/>
          <p:cNvSpPr/>
          <p:nvPr/>
        </p:nvSpPr>
        <p:spPr>
          <a:xfrm>
            <a:off x="628650" y="2298497"/>
            <a:ext cx="7764780" cy="368808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49252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3</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640682" y="238181"/>
            <a:ext cx="7886700" cy="530258"/>
          </a:xfrm>
        </p:spPr>
        <p:txBody>
          <a:bodyPr>
            <a:noAutofit/>
          </a:bodyPr>
          <a:lstStyle/>
          <a:p>
            <a:pPr algn="ctr"/>
            <a:r>
              <a:rPr lang="en-US" sz="3400" b="1" dirty="0">
                <a:solidFill>
                  <a:srgbClr val="7030A0"/>
                </a:solidFill>
                <a:latin typeface="Arial" panose="020B0604020202020204" pitchFamily="34" charset="0"/>
                <a:ea typeface="SimSun" panose="02010600030101010101" pitchFamily="2" charset="-122"/>
                <a:cs typeface="Arial" panose="020B0604020202020204" pitchFamily="34" charset="0"/>
              </a:rPr>
              <a:t>Introduction</a:t>
            </a:r>
            <a:endParaRPr lang="en-IN" sz="3400" b="1" dirty="0">
              <a:solidFill>
                <a:srgbClr val="7030A0"/>
              </a:solidFill>
              <a:latin typeface="Arial" panose="020B0604020202020204" pitchFamily="34" charset="0"/>
              <a:ea typeface="SimSun" panose="02010600030101010101" pitchFamily="2" charset="-122"/>
              <a:cs typeface="Arial" panose="020B0604020202020204" pitchFamily="34" charset="0"/>
            </a:endParaRPr>
          </a:p>
        </p:txBody>
      </p:sp>
      <p:sp>
        <p:nvSpPr>
          <p:cNvPr id="8" name="Content Placeholder 2">
            <a:extLst>
              <a:ext uri="{FF2B5EF4-FFF2-40B4-BE49-F238E27FC236}">
                <a16:creationId xmlns:a16="http://schemas.microsoft.com/office/drawing/2014/main" id="{FC55C562-B4D5-A225-F037-3ED2233151E0}"/>
              </a:ext>
            </a:extLst>
          </p:cNvPr>
          <p:cNvSpPr>
            <a:spLocks noGrp="1"/>
          </p:cNvSpPr>
          <p:nvPr>
            <p:ph idx="4294967295"/>
          </p:nvPr>
        </p:nvSpPr>
        <p:spPr>
          <a:xfrm>
            <a:off x="568960" y="1222375"/>
            <a:ext cx="8229600" cy="5257800"/>
          </a:xfrm>
          <a:prstGeom prst="rect">
            <a:avLst/>
          </a:prstGeom>
        </p:spPr>
        <p:txBody>
          <a:bodyPr anchor="ctr">
            <a:noAutofit/>
          </a:bodyPr>
          <a:lstStyle/>
          <a:p>
            <a:pPr algn="just">
              <a:lnSpc>
                <a:spcPct val="100000"/>
              </a:lnSpc>
            </a:pPr>
            <a:r>
              <a:rPr lang="en-US" sz="2400" dirty="0">
                <a:effectLst/>
                <a:latin typeface="Arial" panose="020B0604020202020204" pitchFamily="34" charset="0"/>
                <a:ea typeface="Times New Roman" panose="02020603050405020304" pitchFamily="18" charset="0"/>
                <a:cs typeface="Arial" panose="020B0604020202020204" pitchFamily="34" charset="0"/>
              </a:rPr>
              <a:t>Some academic centers allow a quick and simple online query to verify the </a:t>
            </a:r>
            <a:r>
              <a:rPr lang="en-US" sz="2400" b="1"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authenticity</a:t>
            </a:r>
            <a:r>
              <a:rPr lang="en-US" sz="2400" dirty="0">
                <a:effectLst/>
                <a:latin typeface="Arial" panose="020B0604020202020204" pitchFamily="34" charset="0"/>
                <a:ea typeface="Times New Roman" panose="02020603050405020304" pitchFamily="18" charset="0"/>
                <a:cs typeface="Arial" panose="020B0604020202020204" pitchFamily="34" charset="0"/>
              </a:rPr>
              <a:t> of </a:t>
            </a:r>
            <a:r>
              <a:rPr lang="en-US" sz="2400" dirty="0" smtClean="0">
                <a:effectLst/>
                <a:latin typeface="Arial" panose="020B0604020202020204" pitchFamily="34" charset="0"/>
                <a:ea typeface="Times New Roman" panose="02020603050405020304" pitchFamily="18" charset="0"/>
                <a:cs typeface="Arial" panose="020B0604020202020204" pitchFamily="34" charset="0"/>
              </a:rPr>
              <a:t>student’s </a:t>
            </a:r>
            <a:r>
              <a:rPr lang="en-US" sz="2400" dirty="0">
                <a:effectLst/>
                <a:latin typeface="Arial" panose="020B0604020202020204" pitchFamily="34" charset="0"/>
                <a:ea typeface="Times New Roman" panose="02020603050405020304" pitchFamily="18" charset="0"/>
                <a:cs typeface="Arial" panose="020B0604020202020204" pitchFamily="34" charset="0"/>
              </a:rPr>
              <a:t>academic </a:t>
            </a:r>
            <a:r>
              <a:rPr lang="en-US" sz="2400" dirty="0">
                <a:latin typeface="Arial" panose="020B0604020202020204" pitchFamily="34" charset="0"/>
                <a:ea typeface="Times New Roman" panose="02020603050405020304" pitchFamily="18" charset="0"/>
                <a:cs typeface="Arial" panose="020B0604020202020204" pitchFamily="34" charset="0"/>
              </a:rPr>
              <a:t>information </a:t>
            </a:r>
            <a:r>
              <a:rPr lang="en-US" sz="2400" dirty="0">
                <a:effectLst/>
                <a:latin typeface="Arial" panose="020B0604020202020204" pitchFamily="34" charset="0"/>
                <a:ea typeface="Times New Roman" panose="02020603050405020304" pitchFamily="18" charset="0"/>
                <a:cs typeface="Arial" panose="020B0604020202020204" pitchFamily="34" charset="0"/>
              </a:rPr>
              <a:t>without even asking who requires that information.</a:t>
            </a:r>
          </a:p>
          <a:p>
            <a:pPr algn="just">
              <a:lnSpc>
                <a:spcPct val="100000"/>
              </a:lnSpc>
            </a:pPr>
            <a:r>
              <a:rPr lang="en-US" sz="2400" dirty="0">
                <a:latin typeface="Arial" panose="020B0604020202020204" pitchFamily="34" charset="0"/>
                <a:cs typeface="Arial" panose="020B0604020202020204" pitchFamily="34" charset="0"/>
              </a:rPr>
              <a:t>This leads to </a:t>
            </a:r>
            <a:r>
              <a:rPr lang="en-US" sz="2400" b="1" dirty="0">
                <a:solidFill>
                  <a:srgbClr val="7030A0"/>
                </a:solidFill>
                <a:latin typeface="Arial" panose="020B0604020202020204" pitchFamily="34" charset="0"/>
                <a:cs typeface="Arial" panose="020B0604020202020204" pitchFamily="34" charset="0"/>
              </a:rPr>
              <a:t>academic</a:t>
            </a:r>
            <a:r>
              <a:rPr lang="en-US" sz="2400" dirty="0">
                <a:solidFill>
                  <a:srgbClr val="7030A0"/>
                </a:solidFill>
                <a:latin typeface="Arial" panose="020B0604020202020204" pitchFamily="34" charset="0"/>
                <a:cs typeface="Arial" panose="020B0604020202020204" pitchFamily="34" charset="0"/>
              </a:rPr>
              <a:t> </a:t>
            </a:r>
            <a:r>
              <a:rPr lang="en-US" sz="2400" b="1" dirty="0">
                <a:solidFill>
                  <a:srgbClr val="7030A0"/>
                </a:solidFill>
                <a:latin typeface="Arial" panose="020B0604020202020204" pitchFamily="34" charset="0"/>
                <a:cs typeface="Arial" panose="020B0604020202020204" pitchFamily="34" charset="0"/>
              </a:rPr>
              <a:t>frauds</a:t>
            </a:r>
            <a:r>
              <a:rPr lang="en-US" sz="2400" dirty="0">
                <a:solidFill>
                  <a:srgbClr val="7030A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 information stealing from the students and misusing it.</a:t>
            </a:r>
          </a:p>
          <a:p>
            <a:pPr algn="just">
              <a:lnSpc>
                <a:spcPct val="100000"/>
              </a:lnSpc>
            </a:pPr>
            <a:r>
              <a:rPr lang="en-US" sz="2400" dirty="0">
                <a:latin typeface="Arial" panose="020B0604020202020204" pitchFamily="34" charset="0"/>
                <a:cs typeface="Arial" panose="020B0604020202020204" pitchFamily="34" charset="0"/>
              </a:rPr>
              <a:t>Hence </a:t>
            </a:r>
            <a:r>
              <a:rPr lang="en-US" sz="2400" b="1" dirty="0">
                <a:solidFill>
                  <a:srgbClr val="7030A0"/>
                </a:solidFill>
                <a:latin typeface="Arial" panose="020B0604020202020204" pitchFamily="34" charset="0"/>
                <a:cs typeface="Arial" panose="020B0604020202020204" pitchFamily="34" charset="0"/>
              </a:rPr>
              <a:t>Blockchain</a:t>
            </a:r>
            <a:r>
              <a:rPr lang="en-US" sz="2400" dirty="0">
                <a:latin typeface="Arial" panose="020B0604020202020204" pitchFamily="34" charset="0"/>
                <a:cs typeface="Arial" panose="020B0604020202020204" pitchFamily="34" charset="0"/>
              </a:rPr>
              <a:t> come in handy to store students </a:t>
            </a:r>
            <a:r>
              <a:rPr lang="en-US" sz="2400" b="1" dirty="0">
                <a:solidFill>
                  <a:srgbClr val="7030A0"/>
                </a:solidFill>
                <a:latin typeface="Arial" panose="020B0604020202020204" pitchFamily="34" charset="0"/>
                <a:cs typeface="Arial" panose="020B0604020202020204" pitchFamily="34" charset="0"/>
              </a:rPr>
              <a:t>information encrypted </a:t>
            </a:r>
            <a:r>
              <a:rPr lang="en-US" sz="2400" dirty="0">
                <a:latin typeface="Arial" panose="020B0604020202020204" pitchFamily="34" charset="0"/>
                <a:cs typeface="Arial" panose="020B0604020202020204" pitchFamily="34" charset="0"/>
              </a:rPr>
              <a:t>in the database.</a:t>
            </a:r>
          </a:p>
          <a:p>
            <a:pPr algn="just">
              <a:lnSpc>
                <a:spcPct val="100000"/>
              </a:lnSpc>
            </a:pPr>
            <a:r>
              <a:rPr lang="en-US" sz="2400" dirty="0">
                <a:latin typeface="Arial" panose="020B0604020202020204" pitchFamily="34" charset="0"/>
                <a:cs typeface="Arial" panose="020B0604020202020204" pitchFamily="34" charset="0"/>
              </a:rPr>
              <a:t>Blockchain acts as a ledger system where data stored in a transparent and immutable format.</a:t>
            </a:r>
          </a:p>
          <a:p>
            <a:pPr algn="just">
              <a:lnSpc>
                <a:spcPct val="100000"/>
              </a:lnSpc>
            </a:pPr>
            <a:r>
              <a:rPr lang="en-US" sz="2400" dirty="0">
                <a:latin typeface="Arial" panose="020B0604020202020204" pitchFamily="34" charset="0"/>
                <a:cs typeface="Arial" panose="020B0604020202020204" pitchFamily="34" charset="0"/>
              </a:rPr>
              <a:t>The </a:t>
            </a:r>
            <a:r>
              <a:rPr lang="en-US" sz="2400" b="1" dirty="0">
                <a:solidFill>
                  <a:srgbClr val="7030A0"/>
                </a:solidFill>
                <a:latin typeface="Arial" panose="020B0604020202020204" pitchFamily="34" charset="0"/>
                <a:cs typeface="Arial" panose="020B0604020202020204" pitchFamily="34" charset="0"/>
              </a:rPr>
              <a:t>PBFT algorithm </a:t>
            </a:r>
            <a:r>
              <a:rPr lang="en-US" sz="2400" dirty="0">
                <a:latin typeface="Arial" panose="020B0604020202020204" pitchFamily="34" charset="0"/>
                <a:cs typeface="Arial" panose="020B0604020202020204" pitchFamily="34" charset="0"/>
              </a:rPr>
              <a:t>is the key method to make the blockchain consistent.</a:t>
            </a:r>
          </a:p>
          <a:p>
            <a:pPr marL="0" indent="0">
              <a:buNone/>
            </a:pPr>
            <a:endParaRPr lang="en-US" sz="24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2914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30</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7143" r="87827" b="8210"/>
          <a:stretch/>
        </p:blipFill>
        <p:spPr>
          <a:xfrm>
            <a:off x="628650" y="1166327"/>
            <a:ext cx="1106844" cy="4991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457" t="44094" r="420" b="23082"/>
          <a:stretch/>
        </p:blipFill>
        <p:spPr>
          <a:xfrm>
            <a:off x="3052278" y="1735494"/>
            <a:ext cx="5463072" cy="3705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7513A726-45BD-4B17-BF54-42F7352C7AE4}"/>
              </a:ext>
            </a:extLst>
          </p:cNvPr>
          <p:cNvSpPr txBox="1">
            <a:spLocks/>
          </p:cNvSpPr>
          <p:nvPr/>
        </p:nvSpPr>
        <p:spPr>
          <a:xfrm>
            <a:off x="615820" y="671803"/>
            <a:ext cx="7899530" cy="494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en-IN" sz="2400" dirty="0" smtClean="0">
                <a:solidFill>
                  <a:schemeClr val="tx1"/>
                </a:solidFill>
                <a:latin typeface="Arial" panose="020B0604020202020204" pitchFamily="34" charset="0"/>
                <a:cs typeface="Arial" panose="020B0604020202020204" pitchFamily="34" charset="0"/>
              </a:rPr>
              <a:t>Stored Database </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1567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31</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dirty="0">
                <a:solidFill>
                  <a:srgbClr val="7030A0"/>
                </a:solidFill>
                <a:latin typeface="Arial" panose="020B0604020202020204" pitchFamily="34" charset="0"/>
                <a:cs typeface="Arial" panose="020B0604020202020204" pitchFamily="34" charset="0"/>
              </a:rPr>
              <a:t>Result Analysis</a:t>
            </a:r>
            <a:endParaRPr lang="en-IN" sz="3400" b="1" dirty="0">
              <a:solidFill>
                <a:srgbClr val="7030A0"/>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513A726-45BD-4B17-BF54-42F7352C7AE4}"/>
              </a:ext>
            </a:extLst>
          </p:cNvPr>
          <p:cNvSpPr txBox="1">
            <a:spLocks/>
          </p:cNvSpPr>
          <p:nvPr/>
        </p:nvSpPr>
        <p:spPr>
          <a:xfrm>
            <a:off x="615820" y="671803"/>
            <a:ext cx="7899530" cy="494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en-IN" sz="2400" dirty="0" smtClean="0">
                <a:solidFill>
                  <a:schemeClr val="tx1"/>
                </a:solidFill>
                <a:latin typeface="Arial" panose="020B0604020202020204" pitchFamily="34" charset="0"/>
                <a:cs typeface="Arial" panose="020B0604020202020204" pitchFamily="34" charset="0"/>
              </a:rPr>
              <a:t>Stored Database </a:t>
            </a:r>
            <a:endParaRPr lang="en-IN" sz="2400" dirty="0">
              <a:solidFill>
                <a:schemeClr val="tx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32" t="48244" r="86942" b="29938"/>
          <a:stretch/>
        </p:blipFill>
        <p:spPr>
          <a:xfrm>
            <a:off x="628651" y="1166326"/>
            <a:ext cx="2571750" cy="1643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367" t="44467" r="55102" b="19796"/>
          <a:stretch/>
        </p:blipFill>
        <p:spPr>
          <a:xfrm>
            <a:off x="3573624" y="2809662"/>
            <a:ext cx="4180115" cy="2761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9465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59627447"/>
              </p:ext>
            </p:extLst>
          </p:nvPr>
        </p:nvGraphicFramePr>
        <p:xfrm>
          <a:off x="457200" y="1007706"/>
          <a:ext cx="8229600" cy="5103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597159" y="242596"/>
            <a:ext cx="7936852" cy="433808"/>
          </a:xfrm>
        </p:spPr>
        <p:txBody>
          <a:bodyPr>
            <a:normAutofit fontScale="90000"/>
          </a:bodyPr>
          <a:lstStyle/>
          <a:p>
            <a:r>
              <a:rPr lang="en-US" dirty="0">
                <a:solidFill>
                  <a:srgbClr val="7030A0"/>
                </a:solidFill>
                <a:latin typeface="Arial" panose="020B0604020202020204" pitchFamily="34" charset="0"/>
                <a:ea typeface="Calibri" panose="020F0502020204030204" pitchFamily="34" charset="0"/>
                <a:cs typeface="Arial" panose="020B0604020202020204" pitchFamily="34" charset="0"/>
              </a:rPr>
              <a:t>Conclusion and Future Scope</a:t>
            </a:r>
            <a:endParaRPr lang="en-US" dirty="0"/>
          </a:p>
        </p:txBody>
      </p:sp>
      <p:sp>
        <p:nvSpPr>
          <p:cNvPr id="4" name="Slide Number Placeholder 3"/>
          <p:cNvSpPr>
            <a:spLocks noGrp="1"/>
          </p:cNvSpPr>
          <p:nvPr>
            <p:ph type="sldNum" sz="quarter" idx="14"/>
          </p:nvPr>
        </p:nvSpPr>
        <p:spPr/>
        <p:txBody>
          <a:bodyPr/>
          <a:lstStyle/>
          <a:p>
            <a:fld id="{9FCF169D-E9C2-4CF3-9A21-554EE24B7444}" type="slidenum">
              <a:rPr lang="en-US" altLang="en-US" smtClean="0"/>
              <a:pPr/>
              <a:t>32</a:t>
            </a:fld>
            <a:endParaRPr lang="en-US" altLang="en-US"/>
          </a:p>
        </p:txBody>
      </p:sp>
    </p:spTree>
    <p:extLst>
      <p:ext uri="{BB962C8B-B14F-4D97-AF65-F5344CB8AC3E}">
        <p14:creationId xmlns:p14="http://schemas.microsoft.com/office/powerpoint/2010/main" val="18268996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33</a:t>
            </a:fld>
            <a:endParaRPr lang="en-US" altLang="en-US">
              <a:latin typeface="Calibri" panose="020F0502020204030204" pitchFamily="34" charset="0"/>
            </a:endParaRPr>
          </a:p>
        </p:txBody>
      </p:sp>
      <p:sp>
        <p:nvSpPr>
          <p:cNvPr id="3"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400" b="1" dirty="0" smtClean="0">
                <a:solidFill>
                  <a:srgbClr val="7030A0"/>
                </a:solidFill>
                <a:latin typeface="Arial" panose="020B0604020202020204" pitchFamily="34" charset="0"/>
                <a:cs typeface="Arial" panose="020B0604020202020204" pitchFamily="34" charset="0"/>
              </a:rPr>
              <a:t>References</a:t>
            </a:r>
            <a:endParaRPr lang="en-IN" sz="3400" b="1" dirty="0">
              <a:solidFill>
                <a:srgbClr val="7030A0"/>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A69AF47-8A8E-3482-F552-199BCE57DBA2}"/>
              </a:ext>
            </a:extLst>
          </p:cNvPr>
          <p:cNvSpPr>
            <a:spLocks noGrp="1"/>
          </p:cNvSpPr>
          <p:nvPr>
            <p:ph idx="4294967295"/>
          </p:nvPr>
        </p:nvSpPr>
        <p:spPr>
          <a:xfrm>
            <a:off x="300789" y="721895"/>
            <a:ext cx="8497978" cy="5772212"/>
          </a:xfrm>
          <a:prstGeom prst="rect">
            <a:avLst/>
          </a:prstGeom>
        </p:spPr>
        <p:txBody>
          <a:bodyPr>
            <a:noAutofit/>
          </a:bodyPr>
          <a:lstStyle/>
          <a:p>
            <a:r>
              <a:rPr lang="en-US" sz="800" dirty="0">
                <a:latin typeface="Arial" panose="020B0604020202020204" pitchFamily="34" charset="0"/>
                <a:cs typeface="Arial" panose="020B0604020202020204" pitchFamily="34" charset="0"/>
              </a:rPr>
              <a:t>[1</a:t>
            </a:r>
            <a:r>
              <a:rPr lang="en-US" sz="800" dirty="0" smtClean="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Review of major global data leakage events in the first half of 2020,” https://www.isccc.gov.cn/xwdt/xwkx/07/903972. </a:t>
            </a:r>
            <a:r>
              <a:rPr lang="en-US" sz="800" dirty="0" err="1">
                <a:latin typeface="Arial" panose="020B0604020202020204" pitchFamily="34" charset="0"/>
                <a:cs typeface="Arial" panose="020B0604020202020204" pitchFamily="34" charset="0"/>
              </a:rPr>
              <a:t>shtml</a:t>
            </a:r>
            <a:r>
              <a:rPr lang="en-US" sz="800" dirty="0">
                <a:latin typeface="Arial" panose="020B0604020202020204" pitchFamily="34" charset="0"/>
                <a:cs typeface="Arial" panose="020B0604020202020204" pitchFamily="34" charset="0"/>
              </a:rPr>
              <a:t>, January 2020.</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2]H</a:t>
            </a:r>
            <a:r>
              <a:rPr lang="en-US" sz="800" dirty="0">
                <a:latin typeface="Arial" panose="020B0604020202020204" pitchFamily="34" charset="0"/>
                <a:cs typeface="Arial" panose="020B0604020202020204" pitchFamily="34" charset="0"/>
              </a:rPr>
              <a:t>. Li and D. Han, “</a:t>
            </a:r>
            <a:r>
              <a:rPr lang="en-US" sz="800" dirty="0" err="1">
                <a:latin typeface="Arial" panose="020B0604020202020204" pitchFamily="34" charset="0"/>
                <a:cs typeface="Arial" panose="020B0604020202020204" pitchFamily="34" charset="0"/>
              </a:rPr>
              <a:t>Edurss</a:t>
            </a:r>
            <a:r>
              <a:rPr lang="en-US" sz="800" dirty="0">
                <a:latin typeface="Arial" panose="020B0604020202020204" pitchFamily="34" charset="0"/>
                <a:cs typeface="Arial" panose="020B0604020202020204" pitchFamily="34" charset="0"/>
              </a:rPr>
              <a:t>: A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-based educational records secure storage and sharing scheme,” IEEE Access, vol. 7, 2019, pp. 179 273–179 289.</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3]C</a:t>
            </a:r>
            <a:r>
              <a:rPr lang="en-US" sz="800" dirty="0">
                <a:latin typeface="Arial" panose="020B0604020202020204" pitchFamily="34" charset="0"/>
                <a:cs typeface="Arial" panose="020B0604020202020204" pitchFamily="34" charset="0"/>
              </a:rPr>
              <a:t>. Wang, S. Chen, et al., “Block chain-based data audit and access control mechanism in service collaboration,” in 2019 IEEE International Conference on Web Services (ICWS), 2019, pp. 214– 218.</a:t>
            </a:r>
          </a:p>
          <a:p>
            <a:r>
              <a:rPr lang="en-US" sz="800" dirty="0">
                <a:latin typeface="Arial" panose="020B0604020202020204" pitchFamily="34" charset="0"/>
                <a:cs typeface="Arial" panose="020B0604020202020204" pitchFamily="34" charset="0"/>
              </a:rPr>
              <a:t>[4] </a:t>
            </a:r>
            <a:r>
              <a:rPr lang="en-US" sz="800" dirty="0" smtClean="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Z. Li and Z. Ma, "A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-based credible and secure education experience data management scheme supporting for searchable encryption," in China Communications, vol. 18, no. 6, pp. 172-183, June 2021, </a:t>
            </a:r>
            <a:r>
              <a:rPr lang="en-US" sz="800" dirty="0" err="1">
                <a:latin typeface="Arial" panose="020B0604020202020204" pitchFamily="34" charset="0"/>
                <a:cs typeface="Arial" panose="020B0604020202020204" pitchFamily="34" charset="0"/>
              </a:rPr>
              <a:t>doi</a:t>
            </a:r>
            <a:r>
              <a:rPr lang="en-US" sz="800" dirty="0">
                <a:latin typeface="Arial" panose="020B0604020202020204" pitchFamily="34" charset="0"/>
                <a:cs typeface="Arial" panose="020B0604020202020204" pitchFamily="34" charset="0"/>
              </a:rPr>
              <a:t>: 10.23919/JCC.2021.06.014. </a:t>
            </a:r>
          </a:p>
          <a:p>
            <a:r>
              <a:rPr lang="en-US" sz="800" dirty="0">
                <a:latin typeface="Arial" panose="020B0604020202020204" pitchFamily="34" charset="0"/>
                <a:cs typeface="Arial" panose="020B0604020202020204" pitchFamily="34" charset="0"/>
              </a:rPr>
              <a:t>[5] </a:t>
            </a:r>
            <a:r>
              <a:rPr lang="en-US" sz="800" dirty="0" err="1" smtClean="0">
                <a:latin typeface="Arial" panose="020B0604020202020204" pitchFamily="34" charset="0"/>
                <a:cs typeface="Arial" panose="020B0604020202020204" pitchFamily="34" charset="0"/>
              </a:rPr>
              <a:t>Shilpashree</a:t>
            </a:r>
            <a:r>
              <a:rPr lang="en-US" sz="800" dirty="0" smtClean="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B N , </a:t>
            </a:r>
            <a:r>
              <a:rPr lang="en-US" sz="800" dirty="0" err="1">
                <a:latin typeface="Arial" panose="020B0604020202020204" pitchFamily="34" charset="0"/>
                <a:cs typeface="Arial" panose="020B0604020202020204" pitchFamily="34" charset="0"/>
              </a:rPr>
              <a:t>Rohini</a:t>
            </a:r>
            <a:r>
              <a:rPr lang="en-US" sz="800" dirty="0">
                <a:latin typeface="Arial" panose="020B0604020202020204" pitchFamily="34" charset="0"/>
                <a:cs typeface="Arial" panose="020B0604020202020204" pitchFamily="34" charset="0"/>
              </a:rPr>
              <a:t> Krishna </a:t>
            </a:r>
            <a:r>
              <a:rPr lang="en-US" sz="800" dirty="0" err="1">
                <a:latin typeface="Arial" panose="020B0604020202020204" pitchFamily="34" charset="0"/>
                <a:cs typeface="Arial" panose="020B0604020202020204" pitchFamily="34" charset="0"/>
              </a:rPr>
              <a:t>Mohite</a:t>
            </a:r>
            <a:r>
              <a:rPr lang="en-US" sz="800" dirty="0">
                <a:latin typeface="Arial" panose="020B0604020202020204" pitchFamily="34" charset="0"/>
                <a:cs typeface="Arial" panose="020B0604020202020204" pitchFamily="34" charset="0"/>
              </a:rPr>
              <a:t> , </a:t>
            </a:r>
            <a:r>
              <a:rPr lang="en-US" sz="800" dirty="0" err="1">
                <a:latin typeface="Arial" panose="020B0604020202020204" pitchFamily="34" charset="0"/>
                <a:cs typeface="Arial" panose="020B0604020202020204" pitchFamily="34" charset="0"/>
              </a:rPr>
              <a:t>Sahana</a:t>
            </a:r>
            <a:r>
              <a:rPr lang="en-US" sz="800" dirty="0">
                <a:latin typeface="Arial" panose="020B0604020202020204" pitchFamily="34" charset="0"/>
                <a:cs typeface="Arial" panose="020B0604020202020204" pitchFamily="34" charset="0"/>
              </a:rPr>
              <a:t> S , </a:t>
            </a:r>
            <a:r>
              <a:rPr lang="en-US" sz="800" dirty="0" err="1">
                <a:latin typeface="Arial" panose="020B0604020202020204" pitchFamily="34" charset="0"/>
                <a:cs typeface="Arial" panose="020B0604020202020204" pitchFamily="34" charset="0"/>
              </a:rPr>
              <a:t>Rajesha</a:t>
            </a:r>
            <a:r>
              <a:rPr lang="en-US" sz="800" dirty="0">
                <a:latin typeface="Arial" panose="020B0604020202020204" pitchFamily="34" charset="0"/>
                <a:cs typeface="Arial" panose="020B0604020202020204" pitchFamily="34" charset="0"/>
              </a:rPr>
              <a:t>, Rakesh K R, 2021, Counterfeit Detection of Documents using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INTERNATIONAL JOURNAL OF ENGINEERING RESEARCH &amp; TECHNOLOGY (IJERT) Volume 10, Issue 07 (July 2021),</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6]</a:t>
            </a:r>
            <a:r>
              <a:rPr lang="en-US" sz="800" dirty="0" err="1" smtClean="0">
                <a:latin typeface="Arial" panose="020B0604020202020204" pitchFamily="34" charset="0"/>
                <a:cs typeface="Arial" panose="020B0604020202020204" pitchFamily="34" charset="0"/>
              </a:rPr>
              <a:t>Jayesh</a:t>
            </a:r>
            <a:r>
              <a:rPr lang="en-US" sz="800" dirty="0" smtClean="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G. </a:t>
            </a:r>
            <a:r>
              <a:rPr lang="en-US" sz="800" dirty="0" err="1">
                <a:latin typeface="Arial" panose="020B0604020202020204" pitchFamily="34" charset="0"/>
                <a:cs typeface="Arial" panose="020B0604020202020204" pitchFamily="34" charset="0"/>
              </a:rPr>
              <a:t>Dongre</a:t>
            </a:r>
            <a:r>
              <a:rPr lang="en-US" sz="800" dirty="0">
                <a:latin typeface="Arial" panose="020B0604020202020204" pitchFamily="34" charset="0"/>
                <a:cs typeface="Arial" panose="020B0604020202020204" pitchFamily="34" charset="0"/>
              </a:rPr>
              <a:t> , </a:t>
            </a:r>
            <a:r>
              <a:rPr lang="en-US" sz="800" dirty="0" err="1">
                <a:latin typeface="Arial" panose="020B0604020202020204" pitchFamily="34" charset="0"/>
                <a:cs typeface="Arial" panose="020B0604020202020204" pitchFamily="34" charset="0"/>
              </a:rPr>
              <a:t>Sonali</a:t>
            </a:r>
            <a:r>
              <a:rPr lang="en-US" sz="800" dirty="0">
                <a:latin typeface="Arial" panose="020B0604020202020204" pitchFamily="34" charset="0"/>
                <a:cs typeface="Arial" panose="020B0604020202020204" pitchFamily="34" charset="0"/>
              </a:rPr>
              <a:t> M. </a:t>
            </a:r>
            <a:r>
              <a:rPr lang="en-US" sz="800" dirty="0" err="1">
                <a:latin typeface="Arial" panose="020B0604020202020204" pitchFamily="34" charset="0"/>
                <a:cs typeface="Arial" panose="020B0604020202020204" pitchFamily="34" charset="0"/>
              </a:rPr>
              <a:t>Tikam</a:t>
            </a:r>
            <a:r>
              <a:rPr lang="en-US" sz="800" dirty="0">
                <a:latin typeface="Arial" panose="020B0604020202020204" pitchFamily="34" charset="0"/>
                <a:cs typeface="Arial" panose="020B0604020202020204" pitchFamily="34" charset="0"/>
              </a:rPr>
              <a:t> , </a:t>
            </a:r>
            <a:r>
              <a:rPr lang="en-US" sz="800" dirty="0" err="1">
                <a:latin typeface="Arial" panose="020B0604020202020204" pitchFamily="34" charset="0"/>
                <a:cs typeface="Arial" panose="020B0604020202020204" pitchFamily="34" charset="0"/>
              </a:rPr>
              <a:t>Vasudha</a:t>
            </a:r>
            <a:r>
              <a:rPr lang="en-US" sz="800" dirty="0">
                <a:latin typeface="Arial" panose="020B0604020202020204" pitchFamily="34" charset="0"/>
                <a:cs typeface="Arial" panose="020B0604020202020204" pitchFamily="34" charset="0"/>
              </a:rPr>
              <a:t> B. </a:t>
            </a:r>
            <a:r>
              <a:rPr lang="en-US" sz="800" dirty="0" err="1">
                <a:latin typeface="Arial" panose="020B0604020202020204" pitchFamily="34" charset="0"/>
                <a:cs typeface="Arial" panose="020B0604020202020204" pitchFamily="34" charset="0"/>
              </a:rPr>
              <a:t>Gharat</a:t>
            </a:r>
            <a:r>
              <a:rPr lang="en-US" sz="800" dirty="0">
                <a:latin typeface="Arial" panose="020B0604020202020204" pitchFamily="34" charset="0"/>
                <a:cs typeface="Arial" panose="020B0604020202020204" pitchFamily="34" charset="0"/>
              </a:rPr>
              <a:t> , Dr. Kishore T. </a:t>
            </a:r>
            <a:r>
              <a:rPr lang="en-US" sz="800" dirty="0" err="1">
                <a:latin typeface="Arial" panose="020B0604020202020204" pitchFamily="34" charset="0"/>
                <a:cs typeface="Arial" panose="020B0604020202020204" pitchFamily="34" charset="0"/>
              </a:rPr>
              <a:t>Patil</a:t>
            </a:r>
            <a:r>
              <a:rPr lang="en-US" sz="800" dirty="0">
                <a:latin typeface="Arial" panose="020B0604020202020204" pitchFamily="34" charset="0"/>
                <a:cs typeface="Arial" panose="020B0604020202020204" pitchFamily="34" charset="0"/>
              </a:rPr>
              <a:t>, 2020, Education Degree Fraud Detection and Student Certificate Verification using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INTERNATIONAL JOURNAL OF ENGINEERING RESEARCH &amp; TECHNOLOGY (IJERT) Volume 09, Issue 07 (July 2020),</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7]Elva </a:t>
            </a:r>
            <a:r>
              <a:rPr lang="en-US" sz="800" dirty="0" err="1">
                <a:latin typeface="Arial" panose="020B0604020202020204" pitchFamily="34" charset="0"/>
                <a:cs typeface="Arial" panose="020B0604020202020204" pitchFamily="34" charset="0"/>
              </a:rPr>
              <a:t>Leka</a:t>
            </a:r>
            <a:r>
              <a:rPr lang="en-US" sz="800" dirty="0">
                <a:latin typeface="Arial" panose="020B0604020202020204" pitchFamily="34" charset="0"/>
                <a:cs typeface="Arial" panose="020B0604020202020204" pitchFamily="34" charset="0"/>
              </a:rPr>
              <a:t> and </a:t>
            </a:r>
            <a:r>
              <a:rPr lang="en-US" sz="800" dirty="0" err="1">
                <a:latin typeface="Arial" panose="020B0604020202020204" pitchFamily="34" charset="0"/>
                <a:cs typeface="Arial" panose="020B0604020202020204" pitchFamily="34" charset="0"/>
              </a:rPr>
              <a:t>Besnik</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Selimi</a:t>
            </a:r>
            <a:r>
              <a:rPr lang="en-US" sz="800" dirty="0">
                <a:latin typeface="Arial" panose="020B0604020202020204" pitchFamily="34" charset="0"/>
                <a:cs typeface="Arial" panose="020B0604020202020204" pitchFamily="34" charset="0"/>
              </a:rPr>
              <a:t>, “Development and Evaluation of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based Secure Application for Verification and Validation of Academic Certificates”, Annals of Emerging Technologies in Computing (</a:t>
            </a:r>
            <a:r>
              <a:rPr lang="en-US" sz="800" dirty="0" err="1">
                <a:latin typeface="Arial" panose="020B0604020202020204" pitchFamily="34" charset="0"/>
                <a:cs typeface="Arial" panose="020B0604020202020204" pitchFamily="34" charset="0"/>
              </a:rPr>
              <a:t>AETiC</a:t>
            </a:r>
            <a:r>
              <a:rPr lang="en-US" sz="800" dirty="0">
                <a:latin typeface="Arial" panose="020B0604020202020204" pitchFamily="34" charset="0"/>
                <a:cs typeface="Arial" panose="020B0604020202020204" pitchFamily="34" charset="0"/>
              </a:rPr>
              <a:t>), Print ISSN: 2516-0281, Online ISSN: 2516-029X, pp. 22-36, Vol. 5, No. 2, 1st April 2021, Published by International Association of Educators and Researchers (IAER), DOI: 10.33166/AETiC.2021.02.003, Available: http://aetic.theiaer.org/archive/v5/v5n2/p3.html. Review Article.</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8]</a:t>
            </a:r>
            <a:r>
              <a:rPr lang="en-US" sz="800" dirty="0" err="1" smtClean="0">
                <a:latin typeface="Arial" panose="020B0604020202020204" pitchFamily="34" charset="0"/>
                <a:cs typeface="Arial" panose="020B0604020202020204" pitchFamily="34" charset="0"/>
              </a:rPr>
              <a:t>Poja</a:t>
            </a:r>
            <a:r>
              <a:rPr lang="en-US" sz="800" dirty="0" smtClean="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Mara, Ravi </a:t>
            </a:r>
            <a:r>
              <a:rPr lang="en-US" sz="800" dirty="0" err="1">
                <a:latin typeface="Arial" panose="020B0604020202020204" pitchFamily="34" charset="0"/>
                <a:cs typeface="Arial" panose="020B0604020202020204" pitchFamily="34" charset="0"/>
              </a:rPr>
              <a:t>Kanth</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Motupalli</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-based model to track and verify official certificates.” Website: ijetms.in Issue: 1 Volume No.6 January – 2022 DOI: 10.46647/ijetms.2022.v06i01.002 ISSN: 2581-4621 </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9]</a:t>
            </a:r>
            <a:r>
              <a:rPr lang="en-US" sz="800" dirty="0" err="1" smtClean="0">
                <a:latin typeface="Arial" panose="020B0604020202020204" pitchFamily="34" charset="0"/>
                <a:cs typeface="Arial" panose="020B0604020202020204" pitchFamily="34" charset="0"/>
              </a:rPr>
              <a:t>Harshita</a:t>
            </a:r>
            <a:r>
              <a:rPr lang="en-US" sz="800" dirty="0" smtClean="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Bhosale1, </a:t>
            </a:r>
            <a:r>
              <a:rPr lang="en-US" sz="800" dirty="0" err="1">
                <a:latin typeface="Arial" panose="020B0604020202020204" pitchFamily="34" charset="0"/>
                <a:cs typeface="Arial" panose="020B0604020202020204" pitchFamily="34" charset="0"/>
              </a:rPr>
              <a:t>Rutuja</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Kanki</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Gayatri</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Jaiswal</a:t>
            </a:r>
            <a:r>
              <a:rPr lang="en-US" sz="800" dirty="0">
                <a:latin typeface="Arial" panose="020B0604020202020204" pitchFamily="34" charset="0"/>
                <a:cs typeface="Arial" panose="020B0604020202020204" pitchFamily="34" charset="0"/>
              </a:rPr>
              <a:t> , “Revolutionizing Verification and Management of Educational Certificates with Self-Sovereign Student Identities using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Year:2021. </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10]A</a:t>
            </a:r>
            <a:r>
              <a:rPr lang="en-US" sz="800" dirty="0">
                <a:latin typeface="Arial" panose="020B0604020202020204" pitchFamily="34" charset="0"/>
                <a:cs typeface="Arial" panose="020B0604020202020204" pitchFamily="34" charset="0"/>
              </a:rPr>
              <a:t>. F. M. S. Akhter, M. Ahmed, et al., “A secured </a:t>
            </a:r>
            <a:r>
              <a:rPr lang="en-US" sz="800" dirty="0" err="1">
                <a:latin typeface="Arial" panose="020B0604020202020204" pitchFamily="34" charset="0"/>
                <a:cs typeface="Arial" panose="020B0604020202020204" pitchFamily="34" charset="0"/>
              </a:rPr>
              <a:t>privacypreserving</a:t>
            </a:r>
            <a:r>
              <a:rPr lang="en-US" sz="800" dirty="0">
                <a:latin typeface="Arial" panose="020B0604020202020204" pitchFamily="34" charset="0"/>
                <a:cs typeface="Arial" panose="020B0604020202020204" pitchFamily="34" charset="0"/>
              </a:rPr>
              <a:t> multi-level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framework for cluster based </a:t>
            </a:r>
            <a:r>
              <a:rPr lang="en-US" sz="800" dirty="0" err="1">
                <a:latin typeface="Arial" panose="020B0604020202020204" pitchFamily="34" charset="0"/>
                <a:cs typeface="Arial" panose="020B0604020202020204" pitchFamily="34" charset="0"/>
              </a:rPr>
              <a:t>vanet</a:t>
            </a:r>
            <a:r>
              <a:rPr lang="en-US" sz="800" dirty="0">
                <a:latin typeface="Arial" panose="020B0604020202020204" pitchFamily="34" charset="0"/>
                <a:cs typeface="Arial" panose="020B0604020202020204" pitchFamily="34" charset="0"/>
              </a:rPr>
              <a:t>,” Sustainability, vol. 13, no. 1, 2021, p. 400.</a:t>
            </a:r>
          </a:p>
          <a:p>
            <a:r>
              <a:rPr lang="en-US" sz="800" dirty="0">
                <a:latin typeface="Arial" panose="020B0604020202020204" pitchFamily="34" charset="0"/>
                <a:cs typeface="Arial" panose="020B0604020202020204" pitchFamily="34" charset="0"/>
              </a:rPr>
              <a:t> [</a:t>
            </a:r>
            <a:r>
              <a:rPr lang="en-US" sz="800" dirty="0" smtClean="0">
                <a:latin typeface="Arial" panose="020B0604020202020204" pitchFamily="34" charset="0"/>
                <a:cs typeface="Arial" panose="020B0604020202020204" pitchFamily="34" charset="0"/>
              </a:rPr>
              <a:t>11]H</a:t>
            </a:r>
            <a:r>
              <a:rPr lang="en-US" sz="800" dirty="0">
                <a:latin typeface="Arial" panose="020B0604020202020204" pitchFamily="34" charset="0"/>
                <a:cs typeface="Arial" panose="020B0604020202020204" pitchFamily="34" charset="0"/>
              </a:rPr>
              <a:t>. Huang, P. Zhu, et al., “A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-based scheme for privacy- preserving and secure sharing of medical data,” Computers &amp; Security, vol. 99, 2020, p. 102010.</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12]Y</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Xue</a:t>
            </a:r>
            <a:r>
              <a:rPr lang="en-US" sz="800" dirty="0">
                <a:latin typeface="Arial" panose="020B0604020202020204" pitchFamily="34" charset="0"/>
                <a:cs typeface="Arial" panose="020B0604020202020204" pitchFamily="34" charset="0"/>
              </a:rPr>
              <a:t>, K. </a:t>
            </a:r>
            <a:r>
              <a:rPr lang="en-US" sz="800" dirty="0" err="1">
                <a:latin typeface="Arial" panose="020B0604020202020204" pitchFamily="34" charset="0"/>
                <a:cs typeface="Arial" panose="020B0604020202020204" pitchFamily="34" charset="0"/>
              </a:rPr>
              <a:t>Xue</a:t>
            </a:r>
            <a:r>
              <a:rPr lang="en-US" sz="800" dirty="0">
                <a:latin typeface="Arial" panose="020B0604020202020204" pitchFamily="34" charset="0"/>
                <a:cs typeface="Arial" panose="020B0604020202020204" pitchFamily="34" charset="0"/>
              </a:rPr>
              <a:t>, N. </a:t>
            </a:r>
            <a:r>
              <a:rPr lang="en-US" sz="800" dirty="0" err="1">
                <a:latin typeface="Arial" panose="020B0604020202020204" pitchFamily="34" charset="0"/>
                <a:cs typeface="Arial" panose="020B0604020202020204" pitchFamily="34" charset="0"/>
              </a:rPr>
              <a:t>Gai</a:t>
            </a:r>
            <a:r>
              <a:rPr lang="en-US" sz="800" dirty="0">
                <a:latin typeface="Arial" panose="020B0604020202020204" pitchFamily="34" charset="0"/>
                <a:cs typeface="Arial" panose="020B0604020202020204" pitchFamily="34" charset="0"/>
              </a:rPr>
              <a:t>, J. Hong, D. S. L. Wei, and P. Hong, ‘‘An </a:t>
            </a:r>
            <a:r>
              <a:rPr lang="en-US" sz="800" dirty="0" err="1">
                <a:latin typeface="Arial" panose="020B0604020202020204" pitchFamily="34" charset="0"/>
                <a:cs typeface="Arial" panose="020B0604020202020204" pitchFamily="34" charset="0"/>
              </a:rPr>
              <a:t>attributebased</a:t>
            </a:r>
            <a:r>
              <a:rPr lang="en-US" sz="800" dirty="0">
                <a:latin typeface="Arial" panose="020B0604020202020204" pitchFamily="34" charset="0"/>
                <a:cs typeface="Arial" panose="020B0604020202020204" pitchFamily="34" charset="0"/>
              </a:rPr>
              <a:t> controlled collaborative access control scheme for public cloud storage,’’ IEEE Trans. Inf. Forensics Security, vol. 14, no. 11, pp. 2927–2942,Nov. 2019.</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13]X</a:t>
            </a:r>
            <a:r>
              <a:rPr lang="en-US" sz="800" dirty="0">
                <a:latin typeface="Arial" panose="020B0604020202020204" pitchFamily="34" charset="0"/>
                <a:cs typeface="Arial" panose="020B0604020202020204" pitchFamily="34" charset="0"/>
              </a:rPr>
              <a:t>. Feng, P. Deng, et al., “Verifiable decentralized access control for distributed databases,” in 2020 International Conference on Cyber- Enabled Distributed Computing and Knowledge Discovery (</a:t>
            </a:r>
            <a:r>
              <a:rPr lang="en-US" sz="800" dirty="0" err="1">
                <a:latin typeface="Arial" panose="020B0604020202020204" pitchFamily="34" charset="0"/>
                <a:cs typeface="Arial" panose="020B0604020202020204" pitchFamily="34" charset="0"/>
              </a:rPr>
              <a:t>CyberC</a:t>
            </a:r>
            <a:r>
              <a:rPr lang="en-US" sz="800" dirty="0">
                <a:latin typeface="Arial" panose="020B0604020202020204" pitchFamily="34" charset="0"/>
                <a:cs typeface="Arial" panose="020B0604020202020204" pitchFamily="34" charset="0"/>
              </a:rPr>
              <a:t>), 2020, pp. 248.</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14]B</a:t>
            </a:r>
            <a:r>
              <a:rPr lang="en-US" sz="800" dirty="0">
                <a:latin typeface="Arial" panose="020B0604020202020204" pitchFamily="34" charset="0"/>
                <a:cs typeface="Arial" panose="020B0604020202020204" pitchFamily="34" charset="0"/>
              </a:rPr>
              <a:t>. Pillai and K. Biswas, “Cross-chain interoperability among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-based systems using transactions,” Knowledge Engineering Review, vol. 35, 2020, p.1.</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15]A</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Derhab</a:t>
            </a:r>
            <a:r>
              <a:rPr lang="en-US" sz="800" dirty="0">
                <a:latin typeface="Arial" panose="020B0604020202020204" pitchFamily="34" charset="0"/>
                <a:cs typeface="Arial" panose="020B0604020202020204" pitchFamily="34" charset="0"/>
              </a:rPr>
              <a:t>, M. </a:t>
            </a:r>
            <a:r>
              <a:rPr lang="en-US" sz="800" dirty="0" err="1">
                <a:latin typeface="Arial" panose="020B0604020202020204" pitchFamily="34" charset="0"/>
                <a:cs typeface="Arial" panose="020B0604020202020204" pitchFamily="34" charset="0"/>
              </a:rPr>
              <a:t>Guerroumi</a:t>
            </a:r>
            <a:r>
              <a:rPr lang="en-US" sz="800" dirty="0">
                <a:latin typeface="Arial" panose="020B0604020202020204" pitchFamily="34" charset="0"/>
                <a:cs typeface="Arial" panose="020B0604020202020204" pitchFamily="34" charset="0"/>
              </a:rPr>
              <a:t>, A. </a:t>
            </a:r>
            <a:r>
              <a:rPr lang="en-US" sz="800" dirty="0" err="1">
                <a:latin typeface="Arial" panose="020B0604020202020204" pitchFamily="34" charset="0"/>
                <a:cs typeface="Arial" panose="020B0604020202020204" pitchFamily="34" charset="0"/>
              </a:rPr>
              <a:t>Gumaei</a:t>
            </a:r>
            <a:r>
              <a:rPr lang="en-US" sz="800" dirty="0">
                <a:latin typeface="Arial" panose="020B0604020202020204" pitchFamily="34" charset="0"/>
                <a:cs typeface="Arial" panose="020B0604020202020204" pitchFamily="34" charset="0"/>
              </a:rPr>
              <a:t>, L. </a:t>
            </a:r>
            <a:r>
              <a:rPr lang="en-US" sz="800" dirty="0" err="1">
                <a:latin typeface="Arial" panose="020B0604020202020204" pitchFamily="34" charset="0"/>
                <a:cs typeface="Arial" panose="020B0604020202020204" pitchFamily="34" charset="0"/>
              </a:rPr>
              <a:t>Maglaras</a:t>
            </a:r>
            <a:r>
              <a:rPr lang="en-US" sz="800" dirty="0">
                <a:latin typeface="Arial" panose="020B0604020202020204" pitchFamily="34" charset="0"/>
                <a:cs typeface="Arial" panose="020B0604020202020204" pitchFamily="34" charset="0"/>
              </a:rPr>
              <a:t>, M. A. </a:t>
            </a:r>
            <a:r>
              <a:rPr lang="en-US" sz="800" dirty="0" err="1">
                <a:latin typeface="Arial" panose="020B0604020202020204" pitchFamily="34" charset="0"/>
                <a:cs typeface="Arial" panose="020B0604020202020204" pitchFamily="34" charset="0"/>
              </a:rPr>
              <a:t>Ferrag</a:t>
            </a:r>
            <a:r>
              <a:rPr lang="en-US" sz="800" dirty="0">
                <a:latin typeface="Arial" panose="020B0604020202020204" pitchFamily="34" charset="0"/>
                <a:cs typeface="Arial" panose="020B0604020202020204" pitchFamily="34" charset="0"/>
              </a:rPr>
              <a:t>,</a:t>
            </a:r>
          </a:p>
          <a:p>
            <a:r>
              <a:rPr lang="en-US" sz="800" dirty="0">
                <a:latin typeface="Arial" panose="020B0604020202020204" pitchFamily="34" charset="0"/>
                <a:cs typeface="Arial" panose="020B0604020202020204" pitchFamily="34" charset="0"/>
              </a:rPr>
              <a:t>M. Mukherjee, and F. A. Khan,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and random subspace learning-based IDS for SDN-enabled industrial </a:t>
            </a:r>
            <a:r>
              <a:rPr lang="en-US" sz="800" dirty="0" err="1">
                <a:latin typeface="Arial" panose="020B0604020202020204" pitchFamily="34" charset="0"/>
                <a:cs typeface="Arial" panose="020B0604020202020204" pitchFamily="34" charset="0"/>
              </a:rPr>
              <a:t>IoT</a:t>
            </a:r>
            <a:r>
              <a:rPr lang="en-US" sz="800" dirty="0">
                <a:latin typeface="Arial" panose="020B0604020202020204" pitchFamily="34" charset="0"/>
                <a:cs typeface="Arial" panose="020B0604020202020204" pitchFamily="34" charset="0"/>
              </a:rPr>
              <a:t> security,’’ Sensors, vol. 19, no. 14, p. 3119, 2019.</a:t>
            </a:r>
          </a:p>
          <a:p>
            <a:r>
              <a:rPr lang="en-US" sz="800" dirty="0">
                <a:latin typeface="Arial" panose="020B0604020202020204" pitchFamily="34" charset="0"/>
                <a:cs typeface="Arial" panose="020B0604020202020204" pitchFamily="34" charset="0"/>
              </a:rPr>
              <a:t>[</a:t>
            </a:r>
            <a:r>
              <a:rPr lang="en-US" sz="800" dirty="0" smtClean="0">
                <a:latin typeface="Arial" panose="020B0604020202020204" pitchFamily="34" charset="0"/>
                <a:cs typeface="Arial" panose="020B0604020202020204" pitchFamily="34" charset="0"/>
              </a:rPr>
              <a:t>16]A</a:t>
            </a:r>
            <a:r>
              <a:rPr lang="en-US" sz="800" dirty="0">
                <a:latin typeface="Arial" panose="020B0604020202020204" pitchFamily="34" charset="0"/>
                <a:cs typeface="Arial" panose="020B0604020202020204" pitchFamily="34" charset="0"/>
              </a:rPr>
              <a:t>. Wu, Y. Zhang, X. Zheng, R. </a:t>
            </a:r>
            <a:r>
              <a:rPr lang="en-US" sz="800" dirty="0" err="1">
                <a:latin typeface="Arial" panose="020B0604020202020204" pitchFamily="34" charset="0"/>
                <a:cs typeface="Arial" panose="020B0604020202020204" pitchFamily="34" charset="0"/>
              </a:rPr>
              <a:t>Guo</a:t>
            </a:r>
            <a:r>
              <a:rPr lang="en-US" sz="800" dirty="0">
                <a:latin typeface="Arial" panose="020B0604020202020204" pitchFamily="34" charset="0"/>
                <a:cs typeface="Arial" panose="020B0604020202020204" pitchFamily="34" charset="0"/>
              </a:rPr>
              <a:t>, Q. Zhao, and D. Zheng, ‘‘Efficient and privacy-preserving traceable attribute-based encryption in </a:t>
            </a:r>
            <a:r>
              <a:rPr lang="en-US" sz="800" dirty="0" err="1">
                <a:latin typeface="Arial" panose="020B0604020202020204" pitchFamily="34" charset="0"/>
                <a:cs typeface="Arial" panose="020B0604020202020204" pitchFamily="34" charset="0"/>
              </a:rPr>
              <a:t>blockchain</a:t>
            </a:r>
            <a:r>
              <a:rPr lang="en-US" sz="800" dirty="0">
                <a:latin typeface="Arial" panose="020B0604020202020204" pitchFamily="34" charset="0"/>
                <a:cs typeface="Arial" panose="020B0604020202020204" pitchFamily="34" charset="0"/>
              </a:rPr>
              <a:t>,’’ Ann. </a:t>
            </a:r>
            <a:r>
              <a:rPr lang="en-US" sz="800" dirty="0" err="1">
                <a:latin typeface="Arial" panose="020B0604020202020204" pitchFamily="34" charset="0"/>
                <a:cs typeface="Arial" panose="020B0604020202020204" pitchFamily="34" charset="0"/>
              </a:rPr>
              <a:t>Telecommun</a:t>
            </a:r>
            <a:r>
              <a:rPr lang="en-US" sz="800" dirty="0">
                <a:latin typeface="Arial" panose="020B0604020202020204" pitchFamily="34" charset="0"/>
                <a:cs typeface="Arial" panose="020B0604020202020204" pitchFamily="34" charset="0"/>
              </a:rPr>
              <a:t>., vol. 74, nos. 7–8, pp. 401–411, Aug. 2019. </a:t>
            </a:r>
          </a:p>
        </p:txBody>
      </p:sp>
    </p:spTree>
    <p:extLst>
      <p:ext uri="{BB962C8B-B14F-4D97-AF65-F5344CB8AC3E}">
        <p14:creationId xmlns:p14="http://schemas.microsoft.com/office/powerpoint/2010/main" val="561750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34</a:t>
            </a:fld>
            <a:endParaRPr lang="en-US" altLang="en-US">
              <a:latin typeface="Calibri" panose="020F050202020403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9960"/>
            <a:ext cx="9173058" cy="6111550"/>
          </a:xfrm>
          <a:prstGeom prst="rect">
            <a:avLst/>
          </a:prstGeom>
        </p:spPr>
      </p:pic>
    </p:spTree>
    <p:extLst>
      <p:ext uri="{BB962C8B-B14F-4D97-AF65-F5344CB8AC3E}">
        <p14:creationId xmlns:p14="http://schemas.microsoft.com/office/powerpoint/2010/main" val="1149240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4</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640681" y="214117"/>
            <a:ext cx="7886700" cy="530258"/>
          </a:xfrm>
        </p:spPr>
        <p:txBody>
          <a:bodyPr>
            <a:noAutofit/>
          </a:bodyPr>
          <a:lstStyle/>
          <a:p>
            <a:pPr algn="ctr"/>
            <a:r>
              <a:rPr lang="en-US" sz="3400" b="1" dirty="0" smtClean="0">
                <a:solidFill>
                  <a:srgbClr val="7030A0"/>
                </a:solidFill>
                <a:latin typeface="Arial" panose="020B0604020202020204" pitchFamily="34" charset="0"/>
                <a:cs typeface="Arial" panose="020B0604020202020204" pitchFamily="34" charset="0"/>
              </a:rPr>
              <a:t>Objectives</a:t>
            </a:r>
            <a:endParaRPr lang="en-IN" sz="3400" b="1" dirty="0">
              <a:solidFill>
                <a:srgbClr val="7030A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FC55C562-B4D5-A225-F037-3ED2233151E0}"/>
              </a:ext>
            </a:extLst>
          </p:cNvPr>
          <p:cNvSpPr>
            <a:spLocks noGrp="1"/>
          </p:cNvSpPr>
          <p:nvPr>
            <p:ph idx="4294967295"/>
          </p:nvPr>
        </p:nvSpPr>
        <p:spPr>
          <a:xfrm>
            <a:off x="457200" y="1183063"/>
            <a:ext cx="8229600" cy="5257800"/>
          </a:xfrm>
          <a:prstGeom prst="rect">
            <a:avLst/>
          </a:prstGeom>
        </p:spPr>
        <p:txBody>
          <a:bodyPr>
            <a:noAutofit/>
          </a:bodyPr>
          <a:lstStyle/>
          <a:p>
            <a:pPr algn="just"/>
            <a:r>
              <a:rPr lang="en-IN" sz="2400" dirty="0">
                <a:effectLst/>
                <a:latin typeface="Arial" panose="020B0604020202020204" pitchFamily="34" charset="0"/>
                <a:ea typeface="Calibri" panose="020F0502020204030204" pitchFamily="34" charset="0"/>
                <a:cs typeface="Arial" panose="020B0604020202020204" pitchFamily="34" charset="0"/>
              </a:rPr>
              <a:t>The main objective of the project the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keyword</a:t>
            </a:r>
            <a:r>
              <a:rPr lang="en-IN" sz="2400" b="1" dirty="0">
                <a:effectLst/>
                <a:latin typeface="Arial" panose="020B0604020202020204" pitchFamily="34" charset="0"/>
                <a:ea typeface="Calibri" panose="020F0502020204030204" pitchFamily="34" charset="0"/>
                <a:cs typeface="Arial" panose="020B0604020202020204" pitchFamily="34" charset="0"/>
              </a:rPr>
              <a:t>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dictionary</a:t>
            </a:r>
            <a:r>
              <a:rPr lang="en-IN" sz="2400" b="1" dirty="0">
                <a:effectLst/>
                <a:latin typeface="Arial" panose="020B0604020202020204" pitchFamily="34" charset="0"/>
                <a:ea typeface="Calibri" panose="020F0502020204030204" pitchFamily="34" charset="0"/>
                <a:cs typeface="Arial" panose="020B0604020202020204" pitchFamily="34" charset="0"/>
              </a:rPr>
              <a:t> </a:t>
            </a:r>
            <a:r>
              <a:rPr lang="en-IN" sz="2400" dirty="0">
                <a:effectLst/>
                <a:latin typeface="Arial" panose="020B0604020202020204" pitchFamily="34" charset="0"/>
                <a:ea typeface="Calibri" panose="020F0502020204030204" pitchFamily="34" charset="0"/>
                <a:cs typeface="Arial" panose="020B0604020202020204" pitchFamily="34" charset="0"/>
              </a:rPr>
              <a:t>sent by the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data </a:t>
            </a:r>
            <a:r>
              <a:rPr lang="en-IN" sz="2400" b="1" dirty="0" smtClean="0">
                <a:solidFill>
                  <a:srgbClr val="7030A0"/>
                </a:solidFill>
                <a:effectLst/>
                <a:latin typeface="Arial" panose="020B0604020202020204" pitchFamily="34" charset="0"/>
                <a:ea typeface="Calibri" panose="020F0502020204030204" pitchFamily="34" charset="0"/>
                <a:cs typeface="Arial" panose="020B0604020202020204" pitchFamily="34" charset="0"/>
              </a:rPr>
              <a:t>owner</a:t>
            </a:r>
          </a:p>
          <a:p>
            <a:pPr marL="0" indent="0" algn="just">
              <a:buNone/>
            </a:pPr>
            <a:endParaRPr lang="en-IN" sz="2400" dirty="0" smtClean="0">
              <a:effectLst/>
              <a:latin typeface="Arial" panose="020B0604020202020204" pitchFamily="34" charset="0"/>
              <a:ea typeface="Calibri" panose="020F0502020204030204" pitchFamily="34" charset="0"/>
              <a:cs typeface="Arial" panose="020B0604020202020204" pitchFamily="34" charset="0"/>
            </a:endParaRPr>
          </a:p>
          <a:p>
            <a:pPr algn="just"/>
            <a:r>
              <a:rPr lang="en-IN" sz="2400" dirty="0" smtClean="0">
                <a:effectLst/>
                <a:latin typeface="Arial" panose="020B0604020202020204" pitchFamily="34" charset="0"/>
                <a:ea typeface="Calibri" panose="020F0502020204030204" pitchFamily="34" charset="0"/>
                <a:cs typeface="Arial" panose="020B0604020202020204" pitchFamily="34" charset="0"/>
              </a:rPr>
              <a:t>The </a:t>
            </a:r>
            <a:r>
              <a:rPr lang="en-IN" sz="2400" dirty="0">
                <a:effectLst/>
                <a:latin typeface="Arial" panose="020B0604020202020204" pitchFamily="34" charset="0"/>
                <a:ea typeface="Calibri" panose="020F0502020204030204" pitchFamily="34" charset="0"/>
                <a:cs typeface="Arial" panose="020B0604020202020204" pitchFamily="34" charset="0"/>
              </a:rPr>
              <a:t>smart contract can perform the search algorithm according to the user’s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query keywords</a:t>
            </a:r>
            <a:r>
              <a:rPr lang="en-IN" sz="2400" dirty="0">
                <a:effectLst/>
                <a:latin typeface="Arial" panose="020B0604020202020204" pitchFamily="34" charset="0"/>
                <a:ea typeface="Calibri" panose="020F0502020204030204" pitchFamily="34" charset="0"/>
                <a:cs typeface="Arial" panose="020B0604020202020204" pitchFamily="34" charset="0"/>
              </a:rPr>
              <a:t>, and return the abstract and encrypted keywords of the corresponding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data file </a:t>
            </a:r>
            <a:r>
              <a:rPr lang="en-IN" sz="2400" dirty="0">
                <a:effectLst/>
                <a:latin typeface="Arial" panose="020B0604020202020204" pitchFamily="34" charset="0"/>
                <a:ea typeface="Calibri" panose="020F0502020204030204" pitchFamily="34" charset="0"/>
                <a:cs typeface="Arial" panose="020B0604020202020204" pitchFamily="34" charset="0"/>
              </a:rPr>
              <a:t>found. </a:t>
            </a:r>
            <a:endParaRPr lang="en-IN" sz="2400" dirty="0" smtClean="0">
              <a:effectLst/>
              <a:latin typeface="Arial" panose="020B0604020202020204" pitchFamily="34" charset="0"/>
              <a:ea typeface="Calibri" panose="020F0502020204030204" pitchFamily="34" charset="0"/>
              <a:cs typeface="Arial" panose="020B0604020202020204" pitchFamily="34" charset="0"/>
            </a:endParaRPr>
          </a:p>
          <a:p>
            <a:pPr marL="0" indent="0" algn="just">
              <a:buNone/>
            </a:pPr>
            <a:endParaRPr lang="en-IN" sz="2400" dirty="0" smtClean="0">
              <a:effectLst/>
              <a:latin typeface="Arial" panose="020B0604020202020204" pitchFamily="34" charset="0"/>
              <a:ea typeface="Calibri" panose="020F0502020204030204" pitchFamily="34" charset="0"/>
              <a:cs typeface="Arial" panose="020B0604020202020204" pitchFamily="34" charset="0"/>
            </a:endParaRPr>
          </a:p>
          <a:p>
            <a:pPr algn="just"/>
            <a:r>
              <a:rPr lang="en-IN" sz="2400" dirty="0" smtClean="0">
                <a:effectLst/>
                <a:latin typeface="Arial" panose="020B0604020202020204" pitchFamily="34" charset="0"/>
                <a:ea typeface="Calibri" panose="020F0502020204030204" pitchFamily="34" charset="0"/>
                <a:cs typeface="Arial" panose="020B0604020202020204" pitchFamily="34" charset="0"/>
              </a:rPr>
              <a:t>After </a:t>
            </a:r>
            <a:r>
              <a:rPr lang="en-IN" sz="2400" dirty="0">
                <a:effectLst/>
                <a:latin typeface="Arial" panose="020B0604020202020204" pitchFamily="34" charset="0"/>
                <a:ea typeface="Calibri" panose="020F0502020204030204" pitchFamily="34" charset="0"/>
                <a:cs typeface="Arial" panose="020B0604020202020204" pitchFamily="34" charset="0"/>
              </a:rPr>
              <a:t>the query is completed, the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transaction</a:t>
            </a:r>
            <a:r>
              <a:rPr lang="en-IN" sz="2400" dirty="0">
                <a:effectLst/>
                <a:latin typeface="Arial" panose="020B0604020202020204" pitchFamily="34" charset="0"/>
                <a:ea typeface="Calibri" panose="020F0502020204030204" pitchFamily="34" charset="0"/>
                <a:cs typeface="Arial" panose="020B0604020202020204" pitchFamily="34" charset="0"/>
              </a:rPr>
              <a:t> between the data owner and the user, that is, the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query record </a:t>
            </a:r>
            <a:r>
              <a:rPr lang="en-IN" sz="2400" dirty="0">
                <a:effectLst/>
                <a:latin typeface="Arial" panose="020B0604020202020204" pitchFamily="34" charset="0"/>
                <a:ea typeface="Calibri" panose="020F0502020204030204" pitchFamily="34" charset="0"/>
                <a:cs typeface="Arial" panose="020B0604020202020204" pitchFamily="34" charset="0"/>
              </a:rPr>
              <a:t>can be published in the block chain.</a:t>
            </a:r>
          </a:p>
          <a:p>
            <a:pPr marL="0" indent="0">
              <a:buNone/>
            </a:pP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8572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
            <a:ext cx="8229600" cy="779780"/>
          </a:xfrm>
        </p:spPr>
        <p:txBody>
          <a:bodyPr>
            <a:normAutofit/>
          </a:bodyPr>
          <a:lstStyle/>
          <a:p>
            <a:pPr algn="ctr">
              <a:defRPr/>
            </a:pPr>
            <a:r>
              <a:rPr lang="en-US" sz="3400" dirty="0">
                <a:solidFill>
                  <a:srgbClr val="7030A0"/>
                </a:solidFill>
                <a:latin typeface="Arial" panose="020B0604020202020204" pitchFamily="34" charset="0"/>
                <a:cs typeface="Arial" panose="020B0604020202020204" pitchFamily="34" charset="0"/>
              </a:rPr>
              <a:t>Literature Survey</a:t>
            </a:r>
            <a:endParaRPr lang="en-US" sz="3400" dirty="0">
              <a:latin typeface="Arial" panose="020B0604020202020204" pitchFamily="34" charset="0"/>
              <a:cs typeface="Arial" panose="020B0604020202020204" pitchFamily="34" charset="0"/>
            </a:endParaRPr>
          </a:p>
        </p:txBody>
      </p:sp>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5</a:t>
            </a:fld>
            <a:endParaRPr lang="en-US" altLang="en-US">
              <a:latin typeface="Calibri" panose="020F0502020204030204" pitchFamily="34" charset="0"/>
            </a:endParaRPr>
          </a:p>
        </p:txBody>
      </p:sp>
      <p:graphicFrame>
        <p:nvGraphicFramePr>
          <p:cNvPr id="5" name="Content Placeholder 3">
            <a:extLst>
              <a:ext uri="{FF2B5EF4-FFF2-40B4-BE49-F238E27FC236}">
                <a16:creationId xmlns:a16="http://schemas.microsoft.com/office/drawing/2014/main" id="{A11A4695-156D-607F-FA67-AAC8D44252B1}"/>
              </a:ext>
            </a:extLst>
          </p:cNvPr>
          <p:cNvGraphicFramePr>
            <a:graphicFrameLocks/>
          </p:cNvGraphicFramePr>
          <p:nvPr>
            <p:extLst>
              <p:ext uri="{D42A27DB-BD31-4B8C-83A1-F6EECF244321}">
                <p14:modId xmlns:p14="http://schemas.microsoft.com/office/powerpoint/2010/main" val="3420362680"/>
              </p:ext>
            </p:extLst>
          </p:nvPr>
        </p:nvGraphicFramePr>
        <p:xfrm>
          <a:off x="114299" y="633950"/>
          <a:ext cx="8915401" cy="5783192"/>
        </p:xfrm>
        <a:graphic>
          <a:graphicData uri="http://schemas.openxmlformats.org/drawingml/2006/table">
            <a:tbl>
              <a:tblPr firstRow="1" bandRow="1">
                <a:tableStyleId>{5C22544A-7EE6-4342-B048-85BDC9FD1C3A}</a:tableStyleId>
              </a:tblPr>
              <a:tblGrid>
                <a:gridCol w="582387">
                  <a:extLst>
                    <a:ext uri="{9D8B030D-6E8A-4147-A177-3AD203B41FA5}">
                      <a16:colId xmlns:a16="http://schemas.microsoft.com/office/drawing/2014/main" val="20000"/>
                    </a:ext>
                  </a:extLst>
                </a:gridCol>
                <a:gridCol w="889882">
                  <a:extLst>
                    <a:ext uri="{9D8B030D-6E8A-4147-A177-3AD203B41FA5}">
                      <a16:colId xmlns:a16="http://schemas.microsoft.com/office/drawing/2014/main" val="20001"/>
                    </a:ext>
                  </a:extLst>
                </a:gridCol>
                <a:gridCol w="1799439">
                  <a:extLst>
                    <a:ext uri="{9D8B030D-6E8A-4147-A177-3AD203B41FA5}">
                      <a16:colId xmlns:a16="http://schemas.microsoft.com/office/drawing/2014/main" val="20002"/>
                    </a:ext>
                  </a:extLst>
                </a:gridCol>
                <a:gridCol w="1847846">
                  <a:extLst>
                    <a:ext uri="{9D8B030D-6E8A-4147-A177-3AD203B41FA5}">
                      <a16:colId xmlns:a16="http://schemas.microsoft.com/office/drawing/2014/main" val="20003"/>
                    </a:ext>
                  </a:extLst>
                </a:gridCol>
                <a:gridCol w="3795847">
                  <a:extLst>
                    <a:ext uri="{9D8B030D-6E8A-4147-A177-3AD203B41FA5}">
                      <a16:colId xmlns:a16="http://schemas.microsoft.com/office/drawing/2014/main" val="20004"/>
                    </a:ext>
                  </a:extLst>
                </a:gridCol>
              </a:tblGrid>
              <a:tr h="723512">
                <a:tc>
                  <a:txBody>
                    <a:bodyPr/>
                    <a:lstStyle/>
                    <a:p>
                      <a:pPr algn="just"/>
                      <a:r>
                        <a:rPr lang="en-US" sz="2000" dirty="0" err="1" smtClean="0">
                          <a:latin typeface="Arial" panose="020B0604020202020204" pitchFamily="34" charset="0"/>
                          <a:cs typeface="Arial" panose="020B0604020202020204" pitchFamily="34" charset="0"/>
                        </a:rPr>
                        <a:t>SlNo</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dirty="0" smtClean="0">
                          <a:latin typeface="Arial" panose="020B0604020202020204" pitchFamily="34" charset="0"/>
                          <a:cs typeface="Arial" panose="020B0604020202020204" pitchFamily="34" charset="0"/>
                        </a:rPr>
                        <a:t>Year</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dirty="0" smtClean="0">
                          <a:latin typeface="Arial" panose="020B0604020202020204" pitchFamily="34" charset="0"/>
                          <a:cs typeface="Arial" panose="020B0604020202020204" pitchFamily="34" charset="0"/>
                        </a:rPr>
                        <a:t>Title Of The Paper</a:t>
                      </a:r>
                      <a:endParaRPr lang="en-IN" sz="2000" dirty="0">
                        <a:latin typeface="Arial" panose="020B0604020202020204" pitchFamily="34" charset="0"/>
                        <a:cs typeface="Arial" panose="020B0604020202020204"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000" b="1" dirty="0" smtClean="0">
                          <a:latin typeface="Arial" panose="020B0604020202020204" pitchFamily="34" charset="0"/>
                          <a:cs typeface="Arial" panose="020B0604020202020204" pitchFamily="34" charset="0"/>
                        </a:rPr>
                        <a:t>Author</a:t>
                      </a:r>
                      <a:endParaRPr lang="en-US" sz="2000" b="1" dirty="0">
                        <a:latin typeface="Arial" panose="020B0604020202020204" pitchFamily="34" charset="0"/>
                        <a:cs typeface="Arial" panose="020B0604020202020204" pitchFamily="34" charset="0"/>
                      </a:endParaRPr>
                    </a:p>
                  </a:txBody>
                  <a:tcPr/>
                </a:tc>
                <a:tc>
                  <a:txBody>
                    <a:bodyPr/>
                    <a:lstStyle/>
                    <a:p>
                      <a:pPr algn="just"/>
                      <a:r>
                        <a:rPr lang="en-US" sz="2000" dirty="0" smtClean="0">
                          <a:latin typeface="Arial" panose="020B0604020202020204" pitchFamily="34" charset="0"/>
                          <a:cs typeface="Arial" panose="020B0604020202020204" pitchFamily="34" charset="0"/>
                        </a:rPr>
                        <a:t>Description</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160409">
                <a:tc>
                  <a:txBody>
                    <a:bodyPr/>
                    <a:lstStyle/>
                    <a:p>
                      <a:pPr algn="just"/>
                      <a:r>
                        <a:rPr lang="en-US" sz="2000" dirty="0">
                          <a:latin typeface="Arial" panose="020B0604020202020204" pitchFamily="34" charset="0"/>
                          <a:cs typeface="Arial" panose="020B0604020202020204" pitchFamily="34" charset="0"/>
                        </a:rPr>
                        <a:t>1.</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dirty="0">
                          <a:latin typeface="Arial" panose="020B0604020202020204" pitchFamily="34" charset="0"/>
                          <a:cs typeface="Arial" panose="020B0604020202020204" pitchFamily="34" charset="0"/>
                        </a:rPr>
                        <a:t>2023</a:t>
                      </a:r>
                      <a:endParaRPr lang="en-IN" sz="2000" dirty="0">
                        <a:latin typeface="Arial" panose="020B0604020202020204" pitchFamily="34" charset="0"/>
                        <a:cs typeface="Arial" panose="020B0604020202020204" pitchFamily="34" charset="0"/>
                      </a:endParaRPr>
                    </a:p>
                  </a:txBody>
                  <a:tcPr/>
                </a:tc>
                <a:tc>
                  <a:txBody>
                    <a:bodyPr/>
                    <a:lstStyle/>
                    <a:p>
                      <a:pPr algn="just"/>
                      <a:r>
                        <a:rPr lang="en-IN" sz="2000" dirty="0">
                          <a:latin typeface="Arial" panose="020B0604020202020204" pitchFamily="34" charset="0"/>
                          <a:cs typeface="Arial" panose="020B0604020202020204" pitchFamily="34" charset="0"/>
                        </a:rPr>
                        <a:t>Improved PBFT Consensus Algorithm Based on Node Role Division</a:t>
                      </a:r>
                    </a:p>
                  </a:txBody>
                  <a:tcPr/>
                </a:tc>
                <a:tc>
                  <a:txBody>
                    <a:bodyPr/>
                    <a:lstStyle/>
                    <a:p>
                      <a:pPr algn="just"/>
                      <a:r>
                        <a:rPr lang="en-US" sz="2000" kern="1200" dirty="0">
                          <a:solidFill>
                            <a:schemeClr val="dk1"/>
                          </a:solidFill>
                          <a:effectLst/>
                          <a:latin typeface="Arial" panose="020B0604020202020204" pitchFamily="34" charset="0"/>
                          <a:ea typeface="+mn-ea"/>
                          <a:cs typeface="Arial" panose="020B0604020202020204" pitchFamily="34" charset="0"/>
                        </a:rPr>
                        <a:t>Ren, X., Tong, X. and Zhang, W. </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kern="1200" dirty="0">
                          <a:solidFill>
                            <a:schemeClr val="dk1"/>
                          </a:solidFill>
                          <a:effectLst/>
                          <a:latin typeface="Arial" panose="020B0604020202020204" pitchFamily="34" charset="0"/>
                          <a:ea typeface="+mn-ea"/>
                          <a:cs typeface="Arial" panose="020B0604020202020204" pitchFamily="34" charset="0"/>
                        </a:rPr>
                        <a:t>This paper discusses the core of the PBFT consensus algorithm that is composed of consistency protocol, checkpointing protocol, and view change protocol. </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752301">
                <a:tc>
                  <a:txBody>
                    <a:bodyPr/>
                    <a:lstStyle/>
                    <a:p>
                      <a:pPr algn="just"/>
                      <a:r>
                        <a:rPr lang="en-US" sz="2000" dirty="0">
                          <a:latin typeface="Arial" panose="020B0604020202020204" pitchFamily="34" charset="0"/>
                          <a:cs typeface="Arial" panose="020B0604020202020204" pitchFamily="34" charset="0"/>
                        </a:rPr>
                        <a:t>2.</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dirty="0">
                          <a:latin typeface="Arial" panose="020B0604020202020204" pitchFamily="34" charset="0"/>
                          <a:cs typeface="Arial" panose="020B0604020202020204" pitchFamily="34" charset="0"/>
                        </a:rPr>
                        <a:t>2023</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kern="1200" dirty="0">
                          <a:solidFill>
                            <a:schemeClr val="dk1"/>
                          </a:solidFill>
                          <a:effectLst/>
                          <a:latin typeface="Arial" panose="020B0604020202020204" pitchFamily="34" charset="0"/>
                          <a:ea typeface="+mn-ea"/>
                          <a:cs typeface="Arial" panose="020B0604020202020204" pitchFamily="34" charset="0"/>
                        </a:rPr>
                        <a:t>Improved PBFT Algorithm Based on Comprehensive Evaluation Model</a:t>
                      </a:r>
                      <a:endParaRPr lang="en-IN" sz="2000" dirty="0">
                        <a:latin typeface="Arial" panose="020B0604020202020204" pitchFamily="34" charset="0"/>
                        <a:cs typeface="Arial" panose="020B0604020202020204" pitchFamily="34" charset="0"/>
                      </a:endParaRPr>
                    </a:p>
                  </a:txBody>
                  <a:tcPr/>
                </a:tc>
                <a:tc>
                  <a:txBody>
                    <a:bodyPr/>
                    <a:lstStyle/>
                    <a:p>
                      <a:pPr algn="just"/>
                      <a:r>
                        <a:rPr lang="en-US" sz="2000" kern="1200" dirty="0">
                          <a:solidFill>
                            <a:schemeClr val="dk1"/>
                          </a:solidFill>
                          <a:effectLst/>
                          <a:latin typeface="Arial" panose="020B0604020202020204" pitchFamily="34" charset="0"/>
                          <a:ea typeface="+mn-ea"/>
                          <a:cs typeface="Arial" panose="020B0604020202020204" pitchFamily="34" charset="0"/>
                        </a:rPr>
                        <a:t>Jiang, Wangxi, Xiaoxiong Wu, Mingyang Song, Jiwei Qin, and Zhenhong Jia</a:t>
                      </a:r>
                      <a:endParaRPr lang="en-IN" sz="20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Arial" panose="020B0604020202020204" pitchFamily="34" charset="0"/>
                          <a:ea typeface="+mn-ea"/>
                          <a:cs typeface="Arial" panose="020B0604020202020204" pitchFamily="34" charset="0"/>
                        </a:rPr>
                        <a:t>This paper discusses the difference between blockchain systems and traditional distributed systems is that the environment is complex, and Byzantine nodes will be introduced even in strict consortium blockchains, so research on the</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64583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11288"/>
            <a:ext cx="8229600" cy="567612"/>
          </a:xfrm>
        </p:spPr>
        <p:txBody>
          <a:bodyPr>
            <a:normAutofit/>
          </a:bodyPr>
          <a:lstStyle/>
          <a:p>
            <a:pPr algn="ctr">
              <a:defRPr/>
            </a:pPr>
            <a:r>
              <a:rPr lang="en-US" sz="3400" dirty="0">
                <a:solidFill>
                  <a:srgbClr val="7030A0"/>
                </a:solidFill>
                <a:latin typeface="Arial" panose="020B0604020202020204" pitchFamily="34" charset="0"/>
                <a:cs typeface="Arial" panose="020B0604020202020204" pitchFamily="34" charset="0"/>
              </a:rPr>
              <a:t>Literature Survey</a:t>
            </a:r>
            <a:endParaRPr lang="en-US" sz="3400" dirty="0">
              <a:latin typeface="Arial" panose="020B0604020202020204" pitchFamily="34" charset="0"/>
              <a:cs typeface="Arial" panose="020B0604020202020204" pitchFamily="34" charset="0"/>
            </a:endParaRPr>
          </a:p>
        </p:txBody>
      </p:sp>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6</a:t>
            </a:fld>
            <a:endParaRPr lang="en-US" altLang="en-US">
              <a:latin typeface="Calibri" panose="020F0502020204030204" pitchFamily="34" charset="0"/>
            </a:endParaRPr>
          </a:p>
        </p:txBody>
      </p:sp>
      <p:graphicFrame>
        <p:nvGraphicFramePr>
          <p:cNvPr id="5" name="Content Placeholder 3">
            <a:extLst>
              <a:ext uri="{FF2B5EF4-FFF2-40B4-BE49-F238E27FC236}">
                <a16:creationId xmlns:a16="http://schemas.microsoft.com/office/drawing/2014/main" id="{C83C8288-A762-9C2A-1A35-99DBB5BC7A9F}"/>
              </a:ext>
            </a:extLst>
          </p:cNvPr>
          <p:cNvGraphicFramePr>
            <a:graphicFrameLocks noGrp="1"/>
          </p:cNvGraphicFramePr>
          <p:nvPr>
            <p:ph sz="quarter" idx="4294967295"/>
            <p:extLst>
              <p:ext uri="{D42A27DB-BD31-4B8C-83A1-F6EECF244321}">
                <p14:modId xmlns:p14="http://schemas.microsoft.com/office/powerpoint/2010/main" val="3633416847"/>
              </p:ext>
            </p:extLst>
          </p:nvPr>
        </p:nvGraphicFramePr>
        <p:xfrm>
          <a:off x="228599" y="678900"/>
          <a:ext cx="8686800" cy="5720287"/>
        </p:xfrm>
        <a:graphic>
          <a:graphicData uri="http://schemas.openxmlformats.org/drawingml/2006/table">
            <a:tbl>
              <a:tblPr firstRow="1" bandRow="1">
                <a:tableStyleId>{5C22544A-7EE6-4342-B048-85BDC9FD1C3A}</a:tableStyleId>
              </a:tblPr>
              <a:tblGrid>
                <a:gridCol w="517850">
                  <a:extLst>
                    <a:ext uri="{9D8B030D-6E8A-4147-A177-3AD203B41FA5}">
                      <a16:colId xmlns:a16="http://schemas.microsoft.com/office/drawing/2014/main" val="20000"/>
                    </a:ext>
                  </a:extLst>
                </a:gridCol>
                <a:gridCol w="1207610">
                  <a:extLst>
                    <a:ext uri="{9D8B030D-6E8A-4147-A177-3AD203B41FA5}">
                      <a16:colId xmlns:a16="http://schemas.microsoft.com/office/drawing/2014/main" val="20001"/>
                    </a:ext>
                  </a:extLst>
                </a:gridCol>
                <a:gridCol w="2062619">
                  <a:extLst>
                    <a:ext uri="{9D8B030D-6E8A-4147-A177-3AD203B41FA5}">
                      <a16:colId xmlns:a16="http://schemas.microsoft.com/office/drawing/2014/main" val="20002"/>
                    </a:ext>
                  </a:extLst>
                </a:gridCol>
                <a:gridCol w="1614154">
                  <a:extLst>
                    <a:ext uri="{9D8B030D-6E8A-4147-A177-3AD203B41FA5}">
                      <a16:colId xmlns:a16="http://schemas.microsoft.com/office/drawing/2014/main" val="20003"/>
                    </a:ext>
                  </a:extLst>
                </a:gridCol>
                <a:gridCol w="3284567">
                  <a:extLst>
                    <a:ext uri="{9D8B030D-6E8A-4147-A177-3AD203B41FA5}">
                      <a16:colId xmlns:a16="http://schemas.microsoft.com/office/drawing/2014/main" val="20004"/>
                    </a:ext>
                  </a:extLst>
                </a:gridCol>
              </a:tblGrid>
              <a:tr h="661139">
                <a:tc>
                  <a:txBody>
                    <a:bodyPr/>
                    <a:lstStyle/>
                    <a:p>
                      <a:pPr algn="just"/>
                      <a:r>
                        <a:rPr lang="en-US" sz="1800" dirty="0" err="1" smtClean="0">
                          <a:latin typeface="Arial" panose="020B0604020202020204" pitchFamily="34" charset="0"/>
                          <a:cs typeface="Arial" panose="020B0604020202020204" pitchFamily="34" charset="0"/>
                        </a:rPr>
                        <a:t>SlNo</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dirty="0" smtClean="0">
                          <a:latin typeface="Arial" panose="020B0604020202020204" pitchFamily="34" charset="0"/>
                          <a:cs typeface="Arial" panose="020B0604020202020204" pitchFamily="34" charset="0"/>
                        </a:rPr>
                        <a:t>Year</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dirty="0" smtClean="0">
                          <a:latin typeface="Arial" panose="020B0604020202020204" pitchFamily="34" charset="0"/>
                          <a:cs typeface="Arial" panose="020B0604020202020204" pitchFamily="34" charset="0"/>
                        </a:rPr>
                        <a:t>Title</a:t>
                      </a:r>
                      <a:r>
                        <a:rPr lang="en-US" sz="1800" baseline="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Of</a:t>
                      </a:r>
                      <a:r>
                        <a:rPr lang="en-US" sz="1800" baseline="0"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The Paper</a:t>
                      </a:r>
                      <a:endParaRPr lang="en-IN" sz="1800" dirty="0">
                        <a:latin typeface="Arial" panose="020B0604020202020204" pitchFamily="34" charset="0"/>
                        <a:cs typeface="Arial" panose="020B0604020202020204"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1" dirty="0" smtClean="0">
                          <a:latin typeface="Arial" panose="020B0604020202020204" pitchFamily="34" charset="0"/>
                          <a:cs typeface="Arial" panose="020B0604020202020204" pitchFamily="34" charset="0"/>
                        </a:rPr>
                        <a:t>Author</a:t>
                      </a:r>
                      <a:endParaRPr lang="en-US" sz="1800" b="1" dirty="0">
                        <a:latin typeface="Arial" panose="020B0604020202020204" pitchFamily="34" charset="0"/>
                        <a:cs typeface="Arial" panose="020B0604020202020204" pitchFamily="34" charset="0"/>
                      </a:endParaRPr>
                    </a:p>
                  </a:txBody>
                  <a:tcPr/>
                </a:tc>
                <a:tc>
                  <a:txBody>
                    <a:bodyPr/>
                    <a:lstStyle/>
                    <a:p>
                      <a:pPr algn="just"/>
                      <a:r>
                        <a:rPr lang="en-US" sz="1800" dirty="0" smtClean="0">
                          <a:latin typeface="Arial" panose="020B0604020202020204" pitchFamily="34" charset="0"/>
                          <a:cs typeface="Arial" panose="020B0604020202020204" pitchFamily="34" charset="0"/>
                        </a:rPr>
                        <a:t>Description</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673300">
                <a:tc>
                  <a:txBody>
                    <a:bodyPr/>
                    <a:lstStyle/>
                    <a:p>
                      <a:pPr algn="just"/>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dirty="0">
                          <a:latin typeface="Arial" panose="020B0604020202020204" pitchFamily="34" charset="0"/>
                          <a:cs typeface="Arial" panose="020B0604020202020204" pitchFamily="34" charset="0"/>
                        </a:rPr>
                        <a:t>2022</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dirty="0">
                          <a:latin typeface="Arial" panose="020B0604020202020204" pitchFamily="34" charset="0"/>
                          <a:cs typeface="Arial" panose="020B0604020202020204" pitchFamily="34" charset="0"/>
                        </a:rPr>
                        <a:t>Blockchain-based model to track and verify official certificates</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kern="1200" dirty="0">
                          <a:solidFill>
                            <a:schemeClr val="dk1"/>
                          </a:solidFill>
                          <a:effectLst/>
                          <a:latin typeface="Arial" panose="020B0604020202020204" pitchFamily="34" charset="0"/>
                          <a:ea typeface="+mn-ea"/>
                          <a:cs typeface="Arial" panose="020B0604020202020204" pitchFamily="34" charset="0"/>
                        </a:rPr>
                        <a:t>Pooja Mara, Ravi kanth Motupalli</a:t>
                      </a:r>
                      <a:endParaRPr lang="en-IN" sz="1800" dirty="0">
                        <a:latin typeface="Arial" panose="020B0604020202020204" pitchFamily="34" charset="0"/>
                        <a:cs typeface="Arial" panose="020B0604020202020204" pitchFamily="34" charset="0"/>
                      </a:endParaRPr>
                    </a:p>
                  </a:txBody>
                  <a:tcPr/>
                </a:tc>
                <a:tc>
                  <a:txBody>
                    <a:bodyPr/>
                    <a:lstStyle/>
                    <a:p>
                      <a:pPr algn="just"/>
                      <a:r>
                        <a:rPr lang="en-IN" sz="1800" dirty="0">
                          <a:latin typeface="Arial" panose="020B0604020202020204" pitchFamily="34" charset="0"/>
                          <a:cs typeface="Arial" panose="020B0604020202020204" pitchFamily="34" charset="0"/>
                        </a:rPr>
                        <a:t>In this paper ,</a:t>
                      </a:r>
                      <a:r>
                        <a:rPr lang="en-US" sz="1800" kern="1200" dirty="0">
                          <a:solidFill>
                            <a:schemeClr val="dk1"/>
                          </a:solidFill>
                          <a:effectLst/>
                          <a:latin typeface="Arial" panose="020B0604020202020204" pitchFamily="34" charset="0"/>
                          <a:ea typeface="+mn-ea"/>
                          <a:cs typeface="Arial" panose="020B0604020202020204" pitchFamily="34" charset="0"/>
                        </a:rPr>
                        <a:t>the Authors have developed a web-based application that is using Blockchain technology to store academic certificates to avoid certificate counterfeit as lots of fake certificates are being stolen and used to get jobs </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2385848">
                <a:tc>
                  <a:txBody>
                    <a:bodyPr/>
                    <a:lstStyle/>
                    <a:p>
                      <a:pPr algn="just"/>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dirty="0">
                          <a:latin typeface="Arial" panose="020B0604020202020204" pitchFamily="34" charset="0"/>
                          <a:cs typeface="Arial" panose="020B0604020202020204" pitchFamily="34" charset="0"/>
                        </a:rPr>
                        <a:t>2021</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kern="1200" dirty="0">
                          <a:solidFill>
                            <a:schemeClr val="dk1"/>
                          </a:solidFill>
                          <a:effectLst/>
                          <a:latin typeface="Arial" panose="020B0604020202020204" pitchFamily="34" charset="0"/>
                          <a:ea typeface="+mn-ea"/>
                          <a:cs typeface="Arial" panose="020B0604020202020204" pitchFamily="34" charset="0"/>
                        </a:rPr>
                        <a:t>Revolutionizing Verification and Management of Educational Certificates with Self-Sovereign Student Identities using Blockchain</a:t>
                      </a:r>
                      <a:endParaRPr lang="en-IN" sz="1800" dirty="0">
                        <a:latin typeface="Arial" panose="020B0604020202020204" pitchFamily="34" charset="0"/>
                        <a:cs typeface="Arial" panose="020B0604020202020204" pitchFamily="34" charset="0"/>
                      </a:endParaRPr>
                    </a:p>
                  </a:txBody>
                  <a:tcPr/>
                </a:tc>
                <a:tc>
                  <a:txBody>
                    <a:bodyPr/>
                    <a:lstStyle/>
                    <a:p>
                      <a:pPr algn="just"/>
                      <a:r>
                        <a:rPr lang="en-US" sz="1800" kern="1200" dirty="0">
                          <a:solidFill>
                            <a:schemeClr val="dk1"/>
                          </a:solidFill>
                          <a:effectLst/>
                          <a:latin typeface="Arial" panose="020B0604020202020204" pitchFamily="34" charset="0"/>
                          <a:ea typeface="+mn-ea"/>
                          <a:cs typeface="Arial" panose="020B0604020202020204" pitchFamily="34" charset="0"/>
                        </a:rPr>
                        <a:t>Harshita Bhosale, Rutuja Kanki, Gayatri Jaiswal</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Arial" panose="020B0604020202020204" pitchFamily="34" charset="0"/>
                          <a:ea typeface="+mn-ea"/>
                          <a:cs typeface="Arial" panose="020B0604020202020204" pitchFamily="34" charset="0"/>
                        </a:rPr>
                        <a:t>In this paper, a framework which is a decentralized system is discussed.It performs a mechanism for the system to enable us to validate and track the operations performed by these institutions.</a:t>
                      </a:r>
                      <a:endParaRPr lang="en-IN" sz="180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0524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7</a:t>
            </a:fld>
            <a:endParaRPr lang="en-US" altLang="en-US">
              <a:latin typeface="Calibri" panose="020F0502020204030204" pitchFamily="34" charset="0"/>
            </a:endParaRPr>
          </a:p>
        </p:txBody>
      </p:sp>
      <p:sp>
        <p:nvSpPr>
          <p:cNvPr id="7" name="Title 1">
            <a:extLst>
              <a:ext uri="{FF2B5EF4-FFF2-40B4-BE49-F238E27FC236}">
                <a16:creationId xmlns:a16="http://schemas.microsoft.com/office/drawing/2014/main" id="{7513A726-45BD-4B17-BF54-42F7352C7AE4}"/>
              </a:ext>
            </a:extLst>
          </p:cNvPr>
          <p:cNvSpPr>
            <a:spLocks noGrp="1"/>
          </p:cNvSpPr>
          <p:nvPr>
            <p:ph type="title"/>
          </p:nvPr>
        </p:nvSpPr>
        <p:spPr>
          <a:xfrm>
            <a:off x="628650" y="334433"/>
            <a:ext cx="7886700" cy="530258"/>
          </a:xfrm>
        </p:spPr>
        <p:txBody>
          <a:bodyPr>
            <a:noAutofit/>
          </a:bodyPr>
          <a:lstStyle/>
          <a:p>
            <a:pPr algn="ctr"/>
            <a:r>
              <a:rPr lang="en-US" sz="3400" b="1" dirty="0" smtClean="0">
                <a:solidFill>
                  <a:srgbClr val="7030A0"/>
                </a:solidFill>
                <a:latin typeface="Arial" panose="020B0604020202020204" pitchFamily="34" charset="0"/>
                <a:cs typeface="Arial" panose="020B0604020202020204" pitchFamily="34" charset="0"/>
              </a:rPr>
              <a:t>Existing storage management </a:t>
            </a:r>
            <a:r>
              <a:rPr lang="en-US" sz="3400" b="1" dirty="0">
                <a:solidFill>
                  <a:srgbClr val="7030A0"/>
                </a:solidFill>
                <a:latin typeface="Arial" panose="020B0604020202020204" pitchFamily="34" charset="0"/>
                <a:cs typeface="Arial" panose="020B0604020202020204" pitchFamily="34" charset="0"/>
              </a:rPr>
              <a:t>System</a:t>
            </a:r>
            <a:endParaRPr lang="en-IN" sz="3400" b="1" dirty="0">
              <a:solidFill>
                <a:srgbClr val="7030A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E719C65B-3D6C-D325-2121-CECCB5AFA4C5}"/>
              </a:ext>
            </a:extLst>
          </p:cNvPr>
          <p:cNvSpPr>
            <a:spLocks noGrp="1"/>
          </p:cNvSpPr>
          <p:nvPr>
            <p:ph idx="4294967295"/>
          </p:nvPr>
        </p:nvSpPr>
        <p:spPr>
          <a:xfrm>
            <a:off x="457200" y="1075531"/>
            <a:ext cx="8229600" cy="5463382"/>
          </a:xfrm>
          <a:prstGeom prst="rect">
            <a:avLst/>
          </a:prstGeom>
        </p:spPr>
        <p:txBody>
          <a:bodyPr>
            <a:normAutofit/>
          </a:bodyPr>
          <a:lstStyle/>
          <a:p>
            <a:pPr algn="just">
              <a:lnSpc>
                <a:spcPct val="150000"/>
              </a:lnSpc>
            </a:pP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Centralized storage </a:t>
            </a:r>
            <a:r>
              <a:rPr lang="en-IN" sz="2400" dirty="0">
                <a:effectLst/>
                <a:latin typeface="Arial" panose="020B0604020202020204" pitchFamily="34" charset="0"/>
                <a:ea typeface="Calibri" panose="020F0502020204030204" pitchFamily="34" charset="0"/>
                <a:cs typeface="Arial" panose="020B0604020202020204" pitchFamily="34" charset="0"/>
              </a:rPr>
              <a:t>and management mode is usually adopted, which makes systems that use this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mode vulnerable </a:t>
            </a:r>
            <a:r>
              <a:rPr lang="en-IN" sz="2400" dirty="0">
                <a:effectLst/>
                <a:latin typeface="Arial" panose="020B0604020202020204" pitchFamily="34" charset="0"/>
                <a:ea typeface="Calibri" panose="020F0502020204030204" pitchFamily="34" charset="0"/>
                <a:cs typeface="Arial" panose="020B0604020202020204" pitchFamily="34" charset="0"/>
              </a:rPr>
              <a:t>to various attacks. </a:t>
            </a:r>
          </a:p>
          <a:p>
            <a:pPr algn="just">
              <a:lnSpc>
                <a:spcPct val="150000"/>
              </a:lnSpc>
            </a:pPr>
            <a:r>
              <a:rPr lang="en-IN" sz="2400" dirty="0">
                <a:effectLst/>
                <a:latin typeface="Arial" panose="020B0604020202020204" pitchFamily="34" charset="0"/>
                <a:ea typeface="Calibri" panose="020F0502020204030204" pitchFamily="34" charset="0"/>
                <a:cs typeface="Arial" panose="020B0604020202020204" pitchFamily="34" charset="0"/>
              </a:rPr>
              <a:t>The records of different educational stages are stored in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separate storage servers </a:t>
            </a:r>
            <a:r>
              <a:rPr lang="en-IN" sz="2400" dirty="0">
                <a:effectLst/>
                <a:latin typeface="Arial" panose="020B0604020202020204" pitchFamily="34" charset="0"/>
                <a:ea typeface="Calibri" panose="020F0502020204030204" pitchFamily="34" charset="0"/>
                <a:cs typeface="Arial" panose="020B0604020202020204" pitchFamily="34" charset="0"/>
              </a:rPr>
              <a:t>of education institutions and these storage servers are usually designed to allow access only by internal staff</a:t>
            </a:r>
          </a:p>
          <a:p>
            <a:pPr algn="just">
              <a:lnSpc>
                <a:spcPct val="150000"/>
              </a:lnSpc>
            </a:pPr>
            <a:r>
              <a:rPr lang="en-IN" sz="2400" dirty="0">
                <a:effectLst/>
                <a:latin typeface="Arial" panose="020B0604020202020204" pitchFamily="34" charset="0"/>
                <a:ea typeface="Calibri" panose="020F0502020204030204" pitchFamily="34" charset="0"/>
                <a:cs typeface="Arial" panose="020B0604020202020204" pitchFamily="34" charset="0"/>
              </a:rPr>
              <a:t>In this </a:t>
            </a:r>
            <a:r>
              <a:rPr lang="en-IN" sz="2400" dirty="0" smtClean="0">
                <a:effectLst/>
                <a:latin typeface="Arial" panose="020B0604020202020204" pitchFamily="34" charset="0"/>
                <a:ea typeface="Calibri" panose="020F0502020204030204" pitchFamily="34" charset="0"/>
                <a:cs typeface="Arial" panose="020B0604020202020204" pitchFamily="34" charset="0"/>
              </a:rPr>
              <a:t>system, </a:t>
            </a:r>
            <a:r>
              <a:rPr lang="en-IN" sz="2400" dirty="0">
                <a:effectLst/>
                <a:latin typeface="Arial" panose="020B0604020202020204" pitchFamily="34" charset="0"/>
                <a:ea typeface="Calibri" panose="020F0502020204030204" pitchFamily="34" charset="0"/>
                <a:cs typeface="Arial" panose="020B0604020202020204" pitchFamily="34" charset="0"/>
              </a:rPr>
              <a:t>a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server failure </a:t>
            </a:r>
            <a:r>
              <a:rPr lang="en-IN" sz="2400" dirty="0">
                <a:effectLst/>
                <a:latin typeface="Arial" panose="020B0604020202020204" pitchFamily="34" charset="0"/>
                <a:ea typeface="Calibri" panose="020F0502020204030204" pitchFamily="34" charset="0"/>
                <a:cs typeface="Arial" panose="020B0604020202020204" pitchFamily="34" charset="0"/>
              </a:rPr>
              <a:t>could easily cause a </a:t>
            </a:r>
            <a:r>
              <a:rPr lang="en-IN" sz="2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data loss </a:t>
            </a:r>
            <a:r>
              <a:rPr lang="en-IN" sz="2400" dirty="0">
                <a:effectLst/>
                <a:latin typeface="Arial" panose="020B0604020202020204" pitchFamily="34" charset="0"/>
                <a:ea typeface="Calibri" panose="020F0502020204030204" pitchFamily="34" charset="0"/>
                <a:cs typeface="Arial" panose="020B0604020202020204" pitchFamily="34" charset="0"/>
              </a:rPr>
              <a:t>or leakage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926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5233" y="125964"/>
            <a:ext cx="8229600" cy="508518"/>
          </a:xfrm>
        </p:spPr>
        <p:txBody>
          <a:bodyPr>
            <a:noAutofit/>
          </a:bodyPr>
          <a:lstStyle/>
          <a:p>
            <a:pPr algn="ctr">
              <a:defRPr/>
            </a:pPr>
            <a:r>
              <a:rPr lang="en-US" sz="3400" dirty="0" smtClean="0">
                <a:solidFill>
                  <a:srgbClr val="7030A0"/>
                </a:solidFill>
                <a:latin typeface="Arial" panose="020B0604020202020204" pitchFamily="34" charset="0"/>
                <a:cs typeface="Arial" panose="020B0604020202020204" pitchFamily="34" charset="0"/>
              </a:rPr>
              <a:t>Some </a:t>
            </a:r>
            <a:r>
              <a:rPr lang="en-US" sz="3400" dirty="0" err="1" smtClean="0">
                <a:solidFill>
                  <a:srgbClr val="7030A0"/>
                </a:solidFill>
                <a:latin typeface="Arial" panose="020B0604020202020204" pitchFamily="34" charset="0"/>
                <a:cs typeface="Arial" panose="020B0604020202020204" pitchFamily="34" charset="0"/>
              </a:rPr>
              <a:t>Blockchain</a:t>
            </a:r>
            <a:r>
              <a:rPr lang="en-US" sz="3400" dirty="0" smtClean="0">
                <a:solidFill>
                  <a:srgbClr val="7030A0"/>
                </a:solidFill>
                <a:latin typeface="Arial" panose="020B0604020202020204" pitchFamily="34" charset="0"/>
                <a:cs typeface="Arial" panose="020B0604020202020204" pitchFamily="34" charset="0"/>
              </a:rPr>
              <a:t> Algorithms</a:t>
            </a:r>
            <a:endParaRPr lang="en-US" sz="3400" dirty="0">
              <a:solidFill>
                <a:srgbClr val="7030A0"/>
              </a:solidFill>
              <a:latin typeface="Arial" panose="020B0604020202020204" pitchFamily="34" charset="0"/>
              <a:cs typeface="Arial" panose="020B0604020202020204" pitchFamily="34" charset="0"/>
            </a:endParaRPr>
          </a:p>
        </p:txBody>
      </p:sp>
      <p:sp>
        <p:nvSpPr>
          <p:cNvPr id="717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264A1A-46DC-4534-AAB2-8A322AC67FAC}" type="slidenum">
              <a:rPr lang="en-US" altLang="en-US">
                <a:latin typeface="Calibri" panose="020F0502020204030204" pitchFamily="34" charset="0"/>
              </a:rPr>
              <a:pPr/>
              <a:t>8</a:t>
            </a:fld>
            <a:endParaRPr lang="en-US" altLang="en-US">
              <a:latin typeface="Calibri" panose="020F0502020204030204" pitchFamily="34" charset="0"/>
            </a:endParaRPr>
          </a:p>
        </p:txBody>
      </p:sp>
      <p:graphicFrame>
        <p:nvGraphicFramePr>
          <p:cNvPr id="2" name="Diagram 1"/>
          <p:cNvGraphicFramePr/>
          <p:nvPr>
            <p:extLst>
              <p:ext uri="{D42A27DB-BD31-4B8C-83A1-F6EECF244321}">
                <p14:modId xmlns:p14="http://schemas.microsoft.com/office/powerpoint/2010/main" val="2512431416"/>
              </p:ext>
            </p:extLst>
          </p:nvPr>
        </p:nvGraphicFramePr>
        <p:xfrm>
          <a:off x="255037" y="1659293"/>
          <a:ext cx="8229600" cy="442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856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A8958-BF68-47DB-A98F-2F757C28A654}" type="slidenum">
              <a:rPr lang="en-US" altLang="en-US">
                <a:latin typeface="Calibri" panose="020F0502020204030204" pitchFamily="34" charset="0"/>
              </a:rPr>
              <a:pPr/>
              <a:t>9</a:t>
            </a:fld>
            <a:endParaRPr lang="en-US" altLang="en-US">
              <a:latin typeface="Calibri" panose="020F0502020204030204" pitchFamily="34" charset="0"/>
            </a:endParaRPr>
          </a:p>
        </p:txBody>
      </p:sp>
      <p:sp>
        <p:nvSpPr>
          <p:cNvPr id="6" name="Title 1">
            <a:extLst>
              <a:ext uri="{FF2B5EF4-FFF2-40B4-BE49-F238E27FC236}">
                <a16:creationId xmlns:a16="http://schemas.microsoft.com/office/drawing/2014/main" id="{7513A726-45BD-4B17-BF54-42F7352C7AE4}"/>
              </a:ext>
            </a:extLst>
          </p:cNvPr>
          <p:cNvSpPr>
            <a:spLocks noGrp="1"/>
          </p:cNvSpPr>
          <p:nvPr>
            <p:ph type="title"/>
          </p:nvPr>
        </p:nvSpPr>
        <p:spPr>
          <a:xfrm>
            <a:off x="593481" y="289083"/>
            <a:ext cx="7886700" cy="530258"/>
          </a:xfrm>
        </p:spPr>
        <p:txBody>
          <a:bodyPr>
            <a:noAutofit/>
          </a:bodyPr>
          <a:lstStyle/>
          <a:p>
            <a:pPr algn="ctr"/>
            <a:r>
              <a:rPr lang="en-US" sz="3400" b="1" dirty="0">
                <a:solidFill>
                  <a:srgbClr val="7030A0"/>
                </a:solidFill>
                <a:effectLst/>
                <a:latin typeface="Arial" panose="020B0604020202020204" pitchFamily="34" charset="0"/>
                <a:ea typeface="Calibri" panose="020F0502020204030204" pitchFamily="34" charset="0"/>
                <a:cs typeface="Arial" panose="020B0604020202020204" pitchFamily="34" charset="0"/>
              </a:rPr>
              <a:t>PBFT Algorithm</a:t>
            </a:r>
            <a:endParaRPr lang="en-IN" sz="3400" b="1" dirty="0">
              <a:solidFill>
                <a:srgbClr val="7030A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1F22DE23-F67A-5C52-C7CD-3DFD0DE454D4}"/>
              </a:ext>
            </a:extLst>
          </p:cNvPr>
          <p:cNvSpPr>
            <a:spLocks noGrp="1"/>
          </p:cNvSpPr>
          <p:nvPr>
            <p:ph idx="4294967295"/>
          </p:nvPr>
        </p:nvSpPr>
        <p:spPr>
          <a:xfrm>
            <a:off x="105508" y="738554"/>
            <a:ext cx="8886092" cy="5617797"/>
          </a:xfrm>
          <a:prstGeom prst="rect">
            <a:avLst/>
          </a:prstGeom>
        </p:spPr>
        <p:txBody>
          <a:bodyPr>
            <a:normAutofit fontScale="25000" lnSpcReduction="20000"/>
          </a:bodyPr>
          <a:lstStyle/>
          <a:p>
            <a:pPr marL="0" indent="0" algn="just" fontAlgn="base">
              <a:lnSpc>
                <a:spcPct val="170000"/>
              </a:lnSpc>
              <a:spcBef>
                <a:spcPts val="0"/>
              </a:spcBef>
              <a:spcAft>
                <a:spcPts val="750"/>
              </a:spcAft>
              <a:buNone/>
            </a:pP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PBFT consensus rounds </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are broken into 4 phases(refer with the image in next slide):</a:t>
            </a:r>
            <a:endParaRPr lang="en-IN" sz="8000" dirty="0">
              <a:effectLst/>
              <a:latin typeface="Arial" panose="020B0604020202020204" pitchFamily="34" charset="0"/>
              <a:ea typeface="Calibri" panose="020F0502020204030204" pitchFamily="34" charset="0"/>
              <a:cs typeface="Arial" panose="020B0604020202020204" pitchFamily="34" charset="0"/>
            </a:endParaRPr>
          </a:p>
          <a:p>
            <a:pPr algn="just" fontAlgn="base">
              <a:lnSpc>
                <a:spcPct val="170000"/>
              </a:lnSpc>
              <a:spcBef>
                <a:spcPts val="0"/>
              </a:spcBef>
              <a:spcAft>
                <a:spcPts val="1000"/>
              </a:spcAft>
              <a:buSzPts val="1000"/>
              <a:tabLst>
                <a:tab pos="457200" algn="l"/>
              </a:tabLst>
            </a:pP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The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client</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sends a request to the </a:t>
            </a:r>
            <a:r>
              <a:rPr lang="en-US" sz="8000" spc="10" dirty="0" smtClean="0">
                <a:solidFill>
                  <a:srgbClr val="273239"/>
                </a:solidFill>
                <a:effectLst/>
                <a:latin typeface="Arial" panose="020B0604020202020204" pitchFamily="34" charset="0"/>
                <a:ea typeface="Times New Roman" panose="02020603050405020304" pitchFamily="18" charset="0"/>
                <a:cs typeface="Arial" panose="020B0604020202020204" pitchFamily="34" charset="0"/>
              </a:rPr>
              <a:t>primary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leader</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node.</a:t>
            </a:r>
          </a:p>
          <a:p>
            <a:pPr algn="just" fontAlgn="base">
              <a:lnSpc>
                <a:spcPct val="170000"/>
              </a:lnSpc>
              <a:spcBef>
                <a:spcPts val="0"/>
              </a:spcBef>
              <a:spcAft>
                <a:spcPts val="1000"/>
              </a:spcAft>
              <a:buSzPts val="1000"/>
              <a:tabLst>
                <a:tab pos="457200" algn="l"/>
              </a:tabLst>
            </a:pP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The </a:t>
            </a:r>
            <a:r>
              <a:rPr lang="en-US" sz="8000" spc="10" dirty="0" smtClean="0">
                <a:solidFill>
                  <a:srgbClr val="273239"/>
                </a:solidFill>
                <a:effectLst/>
                <a:latin typeface="Arial" panose="020B0604020202020204" pitchFamily="34" charset="0"/>
                <a:ea typeface="Times New Roman" panose="02020603050405020304" pitchFamily="18" charset="0"/>
                <a:cs typeface="Arial" panose="020B0604020202020204" pitchFamily="34" charset="0"/>
              </a:rPr>
              <a:t>primary (</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leader) node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broadcasts</a:t>
            </a:r>
            <a:r>
              <a:rPr lang="en-US" sz="8000" b="1"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the</a:t>
            </a:r>
            <a:r>
              <a:rPr lang="en-US" sz="8000" b="1"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request</a:t>
            </a:r>
            <a:r>
              <a:rPr lang="en-US" sz="8000" b="1"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to the all the secondary(backup) </a:t>
            </a:r>
            <a:r>
              <a:rPr lang="en-US" sz="8000" spc="10" dirty="0" smtClean="0">
                <a:solidFill>
                  <a:srgbClr val="273239"/>
                </a:solidFill>
                <a:effectLst/>
                <a:latin typeface="Arial" panose="020B0604020202020204" pitchFamily="34" charset="0"/>
                <a:ea typeface="Times New Roman" panose="02020603050405020304" pitchFamily="18" charset="0"/>
                <a:cs typeface="Arial" panose="020B0604020202020204" pitchFamily="34" charset="0"/>
              </a:rPr>
              <a:t>nodes.</a:t>
            </a:r>
          </a:p>
          <a:p>
            <a:pPr algn="just" fontAlgn="base">
              <a:lnSpc>
                <a:spcPct val="170000"/>
              </a:lnSpc>
              <a:spcBef>
                <a:spcPts val="0"/>
              </a:spcBef>
              <a:spcAft>
                <a:spcPts val="1000"/>
              </a:spcAft>
              <a:buSzPts val="1000"/>
              <a:tabLst>
                <a:tab pos="457200" algn="l"/>
              </a:tabLst>
            </a:pPr>
            <a:r>
              <a:rPr lang="en-US" sz="8000" spc="10" dirty="0" smtClean="0">
                <a:solidFill>
                  <a:srgbClr val="273239"/>
                </a:solidFill>
                <a:effectLst/>
                <a:latin typeface="Arial" panose="020B0604020202020204" pitchFamily="34" charset="0"/>
                <a:ea typeface="Times New Roman" panose="02020603050405020304" pitchFamily="18" charset="0"/>
                <a:cs typeface="Arial" panose="020B0604020202020204" pitchFamily="34" charset="0"/>
              </a:rPr>
              <a:t>The </a:t>
            </a:r>
            <a:r>
              <a:rPr lang="en-US" sz="8000" spc="10" dirty="0" smtClean="0">
                <a:solidFill>
                  <a:srgbClr val="273239"/>
                </a:solidFill>
                <a:effectLst/>
                <a:latin typeface="Arial" panose="020B0604020202020204" pitchFamily="34" charset="0"/>
                <a:ea typeface="Times New Roman" panose="02020603050405020304" pitchFamily="18" charset="0"/>
                <a:cs typeface="Arial" panose="020B0604020202020204" pitchFamily="34" charset="0"/>
              </a:rPr>
              <a:t>nodes (</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primary and secondaries) perform the service requested and then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send</a:t>
            </a:r>
            <a:r>
              <a:rPr lang="en-US" sz="8000" b="1"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back a reply </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to the client.</a:t>
            </a:r>
          </a:p>
          <a:p>
            <a:pPr algn="just" fontAlgn="base">
              <a:lnSpc>
                <a:spcPct val="170000"/>
              </a:lnSpc>
              <a:spcBef>
                <a:spcPts val="0"/>
              </a:spcBef>
              <a:spcAft>
                <a:spcPts val="1000"/>
              </a:spcAft>
              <a:buSzPts val="1000"/>
              <a:tabLst>
                <a:tab pos="457200" algn="l"/>
              </a:tabLst>
            </a:pP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The </a:t>
            </a:r>
            <a:r>
              <a:rPr lang="en-US" sz="8000" b="1" spc="1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request</a:t>
            </a:r>
            <a:r>
              <a:rPr lang="en-US" sz="8000" spc="10" dirty="0">
                <a:solidFill>
                  <a:srgbClr val="273239"/>
                </a:solidFill>
                <a:effectLst/>
                <a:latin typeface="Arial" panose="020B0604020202020204" pitchFamily="34" charset="0"/>
                <a:ea typeface="Times New Roman" panose="02020603050405020304" pitchFamily="18" charset="0"/>
                <a:cs typeface="Arial" panose="020B0604020202020204" pitchFamily="34" charset="0"/>
              </a:rPr>
              <a:t> is served successfully when the client receives ‘m+1’ replies from different nodes in the network with the same result, where m is the maximum number of faulty nodes allowed</a:t>
            </a:r>
            <a:r>
              <a:rPr lang="en-US" sz="8000" spc="10" dirty="0" smtClean="0">
                <a:solidFill>
                  <a:srgbClr val="273239"/>
                </a:solidFill>
                <a:effectLst/>
                <a:latin typeface="Arial" panose="020B0604020202020204" pitchFamily="34" charset="0"/>
                <a:ea typeface="Times New Roman" panose="02020603050405020304" pitchFamily="18" charset="0"/>
                <a:cs typeface="Arial" panose="020B0604020202020204" pitchFamily="34" charset="0"/>
              </a:rPr>
              <a:t>.</a:t>
            </a:r>
          </a:p>
          <a:p>
            <a:pPr algn="just">
              <a:lnSpc>
                <a:spcPct val="170000"/>
              </a:lnSpc>
              <a:spcBef>
                <a:spcPts val="0"/>
              </a:spcBef>
            </a:pPr>
            <a:r>
              <a:rPr lang="en-US" sz="8000" dirty="0">
                <a:latin typeface="Arial" panose="020B0604020202020204" pitchFamily="34" charset="0"/>
                <a:cs typeface="Arial" panose="020B0604020202020204" pitchFamily="34" charset="0"/>
              </a:rPr>
              <a:t>The Communication complexity of the PBFT </a:t>
            </a:r>
            <a:r>
              <a:rPr lang="en-US" sz="8000" dirty="0" smtClean="0">
                <a:latin typeface="Arial" panose="020B0604020202020204" pitchFamily="34" charset="0"/>
                <a:cs typeface="Arial" panose="020B0604020202020204" pitchFamily="34" charset="0"/>
              </a:rPr>
              <a:t>algorithm:    </a:t>
            </a:r>
            <a:r>
              <a:rPr lang="en-US" sz="8000" b="1" dirty="0" smtClean="0">
                <a:solidFill>
                  <a:srgbClr val="7030A0"/>
                </a:solidFill>
                <a:latin typeface="Arial" panose="020B0604020202020204" pitchFamily="34" charset="0"/>
                <a:cs typeface="Arial" panose="020B0604020202020204" pitchFamily="34" charset="0"/>
              </a:rPr>
              <a:t>C1</a:t>
            </a:r>
            <a:r>
              <a:rPr lang="en-US" sz="8000" b="1" dirty="0">
                <a:solidFill>
                  <a:srgbClr val="7030A0"/>
                </a:solidFill>
                <a:latin typeface="Arial" panose="020B0604020202020204" pitchFamily="34" charset="0"/>
                <a:cs typeface="Arial" panose="020B0604020202020204" pitchFamily="34" charset="0"/>
              </a:rPr>
              <a:t>= 2n</a:t>
            </a:r>
            <a:r>
              <a:rPr lang="en-US" sz="8000" b="1" baseline="30000" dirty="0">
                <a:solidFill>
                  <a:srgbClr val="7030A0"/>
                </a:solidFill>
                <a:latin typeface="Arial" panose="020B0604020202020204" pitchFamily="34" charset="0"/>
                <a:cs typeface="Arial" panose="020B0604020202020204" pitchFamily="34" charset="0"/>
              </a:rPr>
              <a:t> 2 </a:t>
            </a:r>
            <a:r>
              <a:rPr lang="en-US" sz="8000" b="1" dirty="0">
                <a:solidFill>
                  <a:srgbClr val="7030A0"/>
                </a:solidFill>
                <a:latin typeface="Arial" panose="020B0604020202020204" pitchFamily="34" charset="0"/>
                <a:cs typeface="Arial" panose="020B0604020202020204" pitchFamily="34" charset="0"/>
              </a:rPr>
              <a:t>− n+1</a:t>
            </a:r>
            <a:endParaRPr lang="en-US" sz="8000" b="1" spc="10" dirty="0">
              <a:solidFill>
                <a:srgbClr val="7030A0"/>
              </a:solidFill>
              <a:latin typeface="Arial" panose="020B0604020202020204" pitchFamily="34" charset="0"/>
              <a:ea typeface="Times New Roman" panose="02020603050405020304" pitchFamily="18" charset="0"/>
              <a:cs typeface="Arial" panose="020B0604020202020204" pitchFamily="34" charset="0"/>
            </a:endParaRPr>
          </a:p>
          <a:p>
            <a:pPr algn="just" fontAlgn="base">
              <a:lnSpc>
                <a:spcPct val="170000"/>
              </a:lnSpc>
              <a:spcBef>
                <a:spcPts val="0"/>
              </a:spcBef>
              <a:spcAft>
                <a:spcPts val="1000"/>
              </a:spcAft>
              <a:buSzPts val="1000"/>
              <a:tabLst>
                <a:tab pos="457200" algn="l"/>
              </a:tabLst>
            </a:pPr>
            <a:endParaRPr lang="en-IN" sz="8000" dirty="0">
              <a:effectLst/>
              <a:latin typeface="Arial" panose="020B0604020202020204" pitchFamily="34" charset="0"/>
              <a:ea typeface="Calibri" panose="020F0502020204030204" pitchFamily="34" charset="0"/>
              <a:cs typeface="Arial" panose="020B0604020202020204" pitchFamily="34" charset="0"/>
            </a:endParaRPr>
          </a:p>
          <a:p>
            <a:pPr>
              <a:spcBef>
                <a:spcPts val="0"/>
              </a:spcBef>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564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2832</TotalTime>
  <Words>2152</Words>
  <Application>Microsoft Office PowerPoint</Application>
  <PresentationFormat>On-screen Show (4:3)</PresentationFormat>
  <Paragraphs>244</Paragraphs>
  <Slides>34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SimSun</vt:lpstr>
      <vt:lpstr>Arial</vt:lpstr>
      <vt:lpstr>Calibri</vt:lpstr>
      <vt:lpstr>Calibri Light</vt:lpstr>
      <vt:lpstr>Times New Roman</vt:lpstr>
      <vt:lpstr>Office Theme</vt:lpstr>
      <vt:lpstr>A Study on Blockchain Base for Students Marks Data Management Using PBFT Algorithm</vt:lpstr>
      <vt:lpstr>Presentation Outlines</vt:lpstr>
      <vt:lpstr>Introduction</vt:lpstr>
      <vt:lpstr>Objectives</vt:lpstr>
      <vt:lpstr>Literature Survey</vt:lpstr>
      <vt:lpstr>Literature Survey</vt:lpstr>
      <vt:lpstr>Existing storage management System</vt:lpstr>
      <vt:lpstr>Some Blockchain Algorithms</vt:lpstr>
      <vt:lpstr>PBFT Algorithm</vt:lpstr>
      <vt:lpstr>PBFT Algorithm</vt:lpstr>
      <vt:lpstr>AES Algorithm</vt:lpstr>
      <vt:lpstr>AES Algorithm</vt:lpstr>
      <vt:lpstr>BlockChain System Model For  Students Marks Management</vt:lpstr>
      <vt:lpstr>BlockChain System Model For  Students Marks Management (1)</vt:lpstr>
      <vt:lpstr> System Architecture</vt:lpstr>
      <vt:lpstr>System Design – Use Case Diagram</vt:lpstr>
      <vt:lpstr>System Design – ER Diagram</vt:lpstr>
      <vt:lpstr>Module Description</vt:lpstr>
      <vt:lpstr>Module Description</vt:lpstr>
      <vt:lpstr>Module Description</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Conclusion and 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User</cp:lastModifiedBy>
  <cp:revision>107</cp:revision>
  <dcterms:created xsi:type="dcterms:W3CDTF">2020-12-27T14:21:20Z</dcterms:created>
  <dcterms:modified xsi:type="dcterms:W3CDTF">2023-05-27T18:12:13Z</dcterms:modified>
</cp:coreProperties>
</file>